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
  </p:notesMasterIdLst>
  <p:sldIdLst>
    <p:sldId id="264" r:id="rId2"/>
    <p:sldId id="268" r:id="rId3"/>
    <p:sldId id="257"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16" userDrawn="1">
          <p15:clr>
            <a:srgbClr val="A4A3A4"/>
          </p15:clr>
        </p15:guide>
        <p15:guide id="2" pos="4176" userDrawn="1">
          <p15:clr>
            <a:srgbClr val="A4A3A4"/>
          </p15:clr>
        </p15:guide>
        <p15:guide id="3" orient="horz" pos="2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814"/>
    <a:srgbClr val="101010"/>
    <a:srgbClr val="A6A6A6"/>
    <a:srgbClr val="C7C7C7"/>
    <a:srgbClr val="BCBC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90" autoAdjust="0"/>
    <p:restoredTop sz="94660" autoAdjust="0"/>
  </p:normalViewPr>
  <p:slideViewPr>
    <p:cSldViewPr snapToGrid="0">
      <p:cViewPr varScale="1">
        <p:scale>
          <a:sx n="102" d="100"/>
          <a:sy n="102" d="100"/>
        </p:scale>
        <p:origin x="3562" y="69"/>
      </p:cViewPr>
      <p:guideLst>
        <p:guide orient="horz" pos="2016"/>
        <p:guide pos="4176"/>
        <p:guide orient="horz" pos="288"/>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68DFEE85-541F-4C95-A4BF-61BD46ADE7A4}" type="datetimeFigureOut">
              <a:rPr lang="he-IL" smtClean="0"/>
              <a:t>כ"ח/אדר/תשפ"ג</a:t>
            </a:fld>
            <a:endParaRPr lang="he-IL"/>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he-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he-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D948EF36-E9EF-4485-8310-ADC5952FBE44}" type="slidenum">
              <a:rPr lang="he-IL" smtClean="0"/>
              <a:t>‹#›</a:t>
            </a:fld>
            <a:endParaRPr lang="he-IL"/>
          </a:p>
        </p:txBody>
      </p:sp>
    </p:spTree>
    <p:extLst>
      <p:ext uri="{BB962C8B-B14F-4D97-AF65-F5344CB8AC3E}">
        <p14:creationId xmlns:p14="http://schemas.microsoft.com/office/powerpoint/2010/main" val="1300358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530239474"/>
      </p:ext>
    </p:extLst>
  </p:cSld>
  <p:clrMapOvr>
    <a:masterClrMapping/>
  </p:clrMapOvr>
  <p:extLst>
    <p:ext uri="{DCECCB84-F9BA-43D5-87BE-67443E8EF086}">
      <p15:sldGuideLst xmlns:p15="http://schemas.microsoft.com/office/powerpoint/2012/main">
        <p15:guide id="1" orient="horz" pos="2880" userDrawn="1">
          <p15:clr>
            <a:srgbClr val="FBAE40"/>
          </p15:clr>
        </p15:guide>
        <p15:guide id="2"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71488" y="8475136"/>
            <a:ext cx="1543050" cy="486833"/>
          </a:xfrm>
          <a:prstGeom prst="rect">
            <a:avLst/>
          </a:prstGeom>
        </p:spPr>
        <p:txBody>
          <a:bodyPr/>
          <a:lstStyle/>
          <a:p>
            <a:endParaRPr lang="he-IL"/>
          </a:p>
        </p:txBody>
      </p:sp>
      <p:sp>
        <p:nvSpPr>
          <p:cNvPr id="5" name="Footer Placeholder 4"/>
          <p:cNvSpPr>
            <a:spLocks noGrp="1"/>
          </p:cNvSpPr>
          <p:nvPr>
            <p:ph type="ftr" sz="quarter" idx="11"/>
          </p:nvPr>
        </p:nvSpPr>
        <p:spPr>
          <a:xfrm>
            <a:off x="2271713" y="8475136"/>
            <a:ext cx="2314575" cy="486833"/>
          </a:xfrm>
          <a:prstGeom prst="rect">
            <a:avLst/>
          </a:prstGeom>
        </p:spPr>
        <p:txBody>
          <a:bodyPr/>
          <a:lstStyle/>
          <a:p>
            <a:endParaRPr lang="he-IL"/>
          </a:p>
        </p:txBody>
      </p:sp>
      <p:sp>
        <p:nvSpPr>
          <p:cNvPr id="6" name="Slide Number Placeholder 5"/>
          <p:cNvSpPr>
            <a:spLocks noGrp="1"/>
          </p:cNvSpPr>
          <p:nvPr>
            <p:ph type="sldNum" sz="quarter" idx="12"/>
          </p:nvPr>
        </p:nvSpPr>
        <p:spPr>
          <a:xfrm>
            <a:off x="4843463" y="8475136"/>
            <a:ext cx="1543050" cy="486833"/>
          </a:xfrm>
          <a:prstGeom prst="rect">
            <a:avLst/>
          </a:prstGeom>
        </p:spPr>
        <p:txBody>
          <a:bodyPr/>
          <a:lstStyle/>
          <a:p>
            <a:fld id="{3FBD7249-0569-41E7-B9F9-1B9723F88CE7}" type="slidenum">
              <a:rPr lang="he-IL" smtClean="0"/>
              <a:t>‹#›</a:t>
            </a:fld>
            <a:endParaRPr lang="he-IL"/>
          </a:p>
        </p:txBody>
      </p:sp>
    </p:spTree>
    <p:extLst>
      <p:ext uri="{BB962C8B-B14F-4D97-AF65-F5344CB8AC3E}">
        <p14:creationId xmlns:p14="http://schemas.microsoft.com/office/powerpoint/2010/main" val="1066884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71488" y="8475136"/>
            <a:ext cx="1543050" cy="486833"/>
          </a:xfrm>
          <a:prstGeom prst="rect">
            <a:avLst/>
          </a:prstGeom>
        </p:spPr>
        <p:txBody>
          <a:bodyPr/>
          <a:lstStyle/>
          <a:p>
            <a:endParaRPr lang="he-IL"/>
          </a:p>
        </p:txBody>
      </p:sp>
      <p:sp>
        <p:nvSpPr>
          <p:cNvPr id="5" name="Footer Placeholder 4"/>
          <p:cNvSpPr>
            <a:spLocks noGrp="1"/>
          </p:cNvSpPr>
          <p:nvPr>
            <p:ph type="ftr" sz="quarter" idx="11"/>
          </p:nvPr>
        </p:nvSpPr>
        <p:spPr>
          <a:xfrm>
            <a:off x="2271713" y="8475136"/>
            <a:ext cx="2314575" cy="486833"/>
          </a:xfrm>
          <a:prstGeom prst="rect">
            <a:avLst/>
          </a:prstGeom>
        </p:spPr>
        <p:txBody>
          <a:bodyPr/>
          <a:lstStyle/>
          <a:p>
            <a:endParaRPr lang="he-IL"/>
          </a:p>
        </p:txBody>
      </p:sp>
      <p:sp>
        <p:nvSpPr>
          <p:cNvPr id="6" name="Slide Number Placeholder 5"/>
          <p:cNvSpPr>
            <a:spLocks noGrp="1"/>
          </p:cNvSpPr>
          <p:nvPr>
            <p:ph type="sldNum" sz="quarter" idx="12"/>
          </p:nvPr>
        </p:nvSpPr>
        <p:spPr>
          <a:xfrm>
            <a:off x="4843463" y="8475136"/>
            <a:ext cx="1543050" cy="486833"/>
          </a:xfrm>
          <a:prstGeom prst="rect">
            <a:avLst/>
          </a:prstGeom>
        </p:spPr>
        <p:txBody>
          <a:bodyPr/>
          <a:lstStyle/>
          <a:p>
            <a:fld id="{3FBD7249-0569-41E7-B9F9-1B9723F88CE7}" type="slidenum">
              <a:rPr lang="he-IL" smtClean="0"/>
              <a:t>‹#›</a:t>
            </a:fld>
            <a:endParaRPr lang="he-IL"/>
          </a:p>
        </p:txBody>
      </p:sp>
    </p:spTree>
    <p:extLst>
      <p:ext uri="{BB962C8B-B14F-4D97-AF65-F5344CB8AC3E}">
        <p14:creationId xmlns:p14="http://schemas.microsoft.com/office/powerpoint/2010/main" val="4268619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71488" y="8475136"/>
            <a:ext cx="1543050" cy="486833"/>
          </a:xfrm>
          <a:prstGeom prst="rect">
            <a:avLst/>
          </a:prstGeom>
        </p:spPr>
        <p:txBody>
          <a:bodyPr/>
          <a:lstStyle/>
          <a:p>
            <a:endParaRPr lang="he-IL"/>
          </a:p>
        </p:txBody>
      </p:sp>
      <p:sp>
        <p:nvSpPr>
          <p:cNvPr id="5" name="Footer Placeholder 4"/>
          <p:cNvSpPr>
            <a:spLocks noGrp="1"/>
          </p:cNvSpPr>
          <p:nvPr>
            <p:ph type="ftr" sz="quarter" idx="11"/>
          </p:nvPr>
        </p:nvSpPr>
        <p:spPr>
          <a:xfrm>
            <a:off x="2271713" y="8475136"/>
            <a:ext cx="2314575" cy="486833"/>
          </a:xfrm>
          <a:prstGeom prst="rect">
            <a:avLst/>
          </a:prstGeom>
        </p:spPr>
        <p:txBody>
          <a:bodyPr/>
          <a:lstStyle/>
          <a:p>
            <a:endParaRPr lang="he-IL"/>
          </a:p>
        </p:txBody>
      </p:sp>
      <p:sp>
        <p:nvSpPr>
          <p:cNvPr id="6" name="Slide Number Placeholder 5"/>
          <p:cNvSpPr>
            <a:spLocks noGrp="1"/>
          </p:cNvSpPr>
          <p:nvPr>
            <p:ph type="sldNum" sz="quarter" idx="12"/>
          </p:nvPr>
        </p:nvSpPr>
        <p:spPr>
          <a:xfrm>
            <a:off x="4843463" y="8475136"/>
            <a:ext cx="1543050" cy="486833"/>
          </a:xfrm>
          <a:prstGeom prst="rect">
            <a:avLst/>
          </a:prstGeom>
        </p:spPr>
        <p:txBody>
          <a:bodyPr/>
          <a:lstStyle/>
          <a:p>
            <a:fld id="{3FBD7249-0569-41E7-B9F9-1B9723F88CE7}" type="slidenum">
              <a:rPr lang="he-IL" smtClean="0"/>
              <a:t>‹#›</a:t>
            </a:fld>
            <a:endParaRPr lang="he-IL" dirty="0"/>
          </a:p>
        </p:txBody>
      </p:sp>
    </p:spTree>
    <p:extLst>
      <p:ext uri="{BB962C8B-B14F-4D97-AF65-F5344CB8AC3E}">
        <p14:creationId xmlns:p14="http://schemas.microsoft.com/office/powerpoint/2010/main" val="4192101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71488" y="8475136"/>
            <a:ext cx="1543050" cy="486833"/>
          </a:xfrm>
          <a:prstGeom prst="rect">
            <a:avLst/>
          </a:prstGeom>
        </p:spPr>
        <p:txBody>
          <a:bodyPr/>
          <a:lstStyle/>
          <a:p>
            <a:endParaRPr lang="he-IL"/>
          </a:p>
        </p:txBody>
      </p:sp>
      <p:sp>
        <p:nvSpPr>
          <p:cNvPr id="5" name="Footer Placeholder 4"/>
          <p:cNvSpPr>
            <a:spLocks noGrp="1"/>
          </p:cNvSpPr>
          <p:nvPr>
            <p:ph type="ftr" sz="quarter" idx="11"/>
          </p:nvPr>
        </p:nvSpPr>
        <p:spPr>
          <a:xfrm>
            <a:off x="2271713" y="8475136"/>
            <a:ext cx="2314575" cy="486833"/>
          </a:xfrm>
          <a:prstGeom prst="rect">
            <a:avLst/>
          </a:prstGeom>
        </p:spPr>
        <p:txBody>
          <a:bodyPr/>
          <a:lstStyle/>
          <a:p>
            <a:endParaRPr lang="he-IL"/>
          </a:p>
        </p:txBody>
      </p:sp>
      <p:sp>
        <p:nvSpPr>
          <p:cNvPr id="6" name="Slide Number Placeholder 5"/>
          <p:cNvSpPr>
            <a:spLocks noGrp="1"/>
          </p:cNvSpPr>
          <p:nvPr>
            <p:ph type="sldNum" sz="quarter" idx="12"/>
          </p:nvPr>
        </p:nvSpPr>
        <p:spPr>
          <a:xfrm>
            <a:off x="4843463" y="8475136"/>
            <a:ext cx="1543050" cy="486833"/>
          </a:xfrm>
          <a:prstGeom prst="rect">
            <a:avLst/>
          </a:prstGeom>
        </p:spPr>
        <p:txBody>
          <a:bodyPr/>
          <a:lstStyle/>
          <a:p>
            <a:fld id="{3FBD7249-0569-41E7-B9F9-1B9723F88CE7}" type="slidenum">
              <a:rPr lang="he-IL" smtClean="0"/>
              <a:t>‹#›</a:t>
            </a:fld>
            <a:endParaRPr lang="he-IL"/>
          </a:p>
        </p:txBody>
      </p:sp>
    </p:spTree>
    <p:extLst>
      <p:ext uri="{BB962C8B-B14F-4D97-AF65-F5344CB8AC3E}">
        <p14:creationId xmlns:p14="http://schemas.microsoft.com/office/powerpoint/2010/main" val="672926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71488" y="8475136"/>
            <a:ext cx="1543050" cy="486833"/>
          </a:xfrm>
          <a:prstGeom prst="rect">
            <a:avLst/>
          </a:prstGeom>
        </p:spPr>
        <p:txBody>
          <a:bodyPr/>
          <a:lstStyle/>
          <a:p>
            <a:endParaRPr lang="he-IL"/>
          </a:p>
        </p:txBody>
      </p:sp>
      <p:sp>
        <p:nvSpPr>
          <p:cNvPr id="6" name="Footer Placeholder 5"/>
          <p:cNvSpPr>
            <a:spLocks noGrp="1"/>
          </p:cNvSpPr>
          <p:nvPr>
            <p:ph type="ftr" sz="quarter" idx="11"/>
          </p:nvPr>
        </p:nvSpPr>
        <p:spPr>
          <a:xfrm>
            <a:off x="2271713" y="8475136"/>
            <a:ext cx="2314575" cy="486833"/>
          </a:xfrm>
          <a:prstGeom prst="rect">
            <a:avLst/>
          </a:prstGeom>
        </p:spPr>
        <p:txBody>
          <a:bodyPr/>
          <a:lstStyle/>
          <a:p>
            <a:endParaRPr lang="he-IL"/>
          </a:p>
        </p:txBody>
      </p:sp>
      <p:sp>
        <p:nvSpPr>
          <p:cNvPr id="7" name="Slide Number Placeholder 6"/>
          <p:cNvSpPr>
            <a:spLocks noGrp="1"/>
          </p:cNvSpPr>
          <p:nvPr>
            <p:ph type="sldNum" sz="quarter" idx="12"/>
          </p:nvPr>
        </p:nvSpPr>
        <p:spPr>
          <a:xfrm>
            <a:off x="4843463" y="8475136"/>
            <a:ext cx="1543050" cy="486833"/>
          </a:xfrm>
          <a:prstGeom prst="rect">
            <a:avLst/>
          </a:prstGeom>
        </p:spPr>
        <p:txBody>
          <a:bodyPr/>
          <a:lstStyle/>
          <a:p>
            <a:fld id="{3FBD7249-0569-41E7-B9F9-1B9723F88CE7}" type="slidenum">
              <a:rPr lang="he-IL" smtClean="0"/>
              <a:t>‹#›</a:t>
            </a:fld>
            <a:endParaRPr lang="he-IL"/>
          </a:p>
        </p:txBody>
      </p:sp>
    </p:spTree>
    <p:extLst>
      <p:ext uri="{BB962C8B-B14F-4D97-AF65-F5344CB8AC3E}">
        <p14:creationId xmlns:p14="http://schemas.microsoft.com/office/powerpoint/2010/main" val="4203419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71488" y="8475136"/>
            <a:ext cx="1543050" cy="486833"/>
          </a:xfrm>
          <a:prstGeom prst="rect">
            <a:avLst/>
          </a:prstGeom>
        </p:spPr>
        <p:txBody>
          <a:bodyPr/>
          <a:lstStyle/>
          <a:p>
            <a:endParaRPr lang="he-IL"/>
          </a:p>
        </p:txBody>
      </p:sp>
      <p:sp>
        <p:nvSpPr>
          <p:cNvPr id="8" name="Footer Placeholder 7"/>
          <p:cNvSpPr>
            <a:spLocks noGrp="1"/>
          </p:cNvSpPr>
          <p:nvPr>
            <p:ph type="ftr" sz="quarter" idx="11"/>
          </p:nvPr>
        </p:nvSpPr>
        <p:spPr>
          <a:xfrm>
            <a:off x="2271713" y="8475136"/>
            <a:ext cx="2314575" cy="486833"/>
          </a:xfrm>
          <a:prstGeom prst="rect">
            <a:avLst/>
          </a:prstGeom>
        </p:spPr>
        <p:txBody>
          <a:bodyPr/>
          <a:lstStyle/>
          <a:p>
            <a:endParaRPr lang="he-IL"/>
          </a:p>
        </p:txBody>
      </p:sp>
      <p:sp>
        <p:nvSpPr>
          <p:cNvPr id="9" name="Slide Number Placeholder 8"/>
          <p:cNvSpPr>
            <a:spLocks noGrp="1"/>
          </p:cNvSpPr>
          <p:nvPr>
            <p:ph type="sldNum" sz="quarter" idx="12"/>
          </p:nvPr>
        </p:nvSpPr>
        <p:spPr>
          <a:xfrm>
            <a:off x="4843463" y="8475136"/>
            <a:ext cx="1543050" cy="486833"/>
          </a:xfrm>
          <a:prstGeom prst="rect">
            <a:avLst/>
          </a:prstGeom>
        </p:spPr>
        <p:txBody>
          <a:bodyPr/>
          <a:lstStyle/>
          <a:p>
            <a:fld id="{3FBD7249-0569-41E7-B9F9-1B9723F88CE7}" type="slidenum">
              <a:rPr lang="he-IL" smtClean="0"/>
              <a:t>‹#›</a:t>
            </a:fld>
            <a:endParaRPr lang="he-IL"/>
          </a:p>
        </p:txBody>
      </p:sp>
    </p:spTree>
    <p:extLst>
      <p:ext uri="{BB962C8B-B14F-4D97-AF65-F5344CB8AC3E}">
        <p14:creationId xmlns:p14="http://schemas.microsoft.com/office/powerpoint/2010/main" val="363488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471488" y="8475136"/>
            <a:ext cx="1543050" cy="486833"/>
          </a:xfrm>
          <a:prstGeom prst="rect">
            <a:avLst/>
          </a:prstGeom>
        </p:spPr>
        <p:txBody>
          <a:bodyPr/>
          <a:lstStyle/>
          <a:p>
            <a:endParaRPr lang="he-IL"/>
          </a:p>
        </p:txBody>
      </p:sp>
      <p:sp>
        <p:nvSpPr>
          <p:cNvPr id="4" name="Footer Placeholder 3"/>
          <p:cNvSpPr>
            <a:spLocks noGrp="1"/>
          </p:cNvSpPr>
          <p:nvPr>
            <p:ph type="ftr" sz="quarter" idx="11"/>
          </p:nvPr>
        </p:nvSpPr>
        <p:spPr>
          <a:xfrm>
            <a:off x="2271713" y="8475136"/>
            <a:ext cx="2314575" cy="486833"/>
          </a:xfrm>
          <a:prstGeom prst="rect">
            <a:avLst/>
          </a:prstGeom>
        </p:spPr>
        <p:txBody>
          <a:bodyPr/>
          <a:lstStyle/>
          <a:p>
            <a:endParaRPr lang="he-IL"/>
          </a:p>
        </p:txBody>
      </p:sp>
      <p:sp>
        <p:nvSpPr>
          <p:cNvPr id="5" name="Slide Number Placeholder 4"/>
          <p:cNvSpPr>
            <a:spLocks noGrp="1"/>
          </p:cNvSpPr>
          <p:nvPr>
            <p:ph type="sldNum" sz="quarter" idx="12"/>
          </p:nvPr>
        </p:nvSpPr>
        <p:spPr>
          <a:xfrm>
            <a:off x="4843463" y="8475136"/>
            <a:ext cx="1543050" cy="486833"/>
          </a:xfrm>
          <a:prstGeom prst="rect">
            <a:avLst/>
          </a:prstGeom>
        </p:spPr>
        <p:txBody>
          <a:bodyPr/>
          <a:lstStyle/>
          <a:p>
            <a:fld id="{3FBD7249-0569-41E7-B9F9-1B9723F88CE7}" type="slidenum">
              <a:rPr lang="he-IL" smtClean="0"/>
              <a:t>‹#›</a:t>
            </a:fld>
            <a:endParaRPr lang="he-IL"/>
          </a:p>
        </p:txBody>
      </p:sp>
    </p:spTree>
    <p:extLst>
      <p:ext uri="{BB962C8B-B14F-4D97-AF65-F5344CB8AC3E}">
        <p14:creationId xmlns:p14="http://schemas.microsoft.com/office/powerpoint/2010/main" val="32480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8475136"/>
            <a:ext cx="1543050" cy="486833"/>
          </a:xfrm>
          <a:prstGeom prst="rect">
            <a:avLst/>
          </a:prstGeom>
        </p:spPr>
        <p:txBody>
          <a:bodyPr/>
          <a:lstStyle/>
          <a:p>
            <a:endParaRPr lang="he-IL"/>
          </a:p>
        </p:txBody>
      </p:sp>
      <p:sp>
        <p:nvSpPr>
          <p:cNvPr id="3" name="Footer Placeholder 2"/>
          <p:cNvSpPr>
            <a:spLocks noGrp="1"/>
          </p:cNvSpPr>
          <p:nvPr>
            <p:ph type="ftr" sz="quarter" idx="11"/>
          </p:nvPr>
        </p:nvSpPr>
        <p:spPr>
          <a:xfrm>
            <a:off x="2271713" y="8475136"/>
            <a:ext cx="2314575" cy="486833"/>
          </a:xfrm>
          <a:prstGeom prst="rect">
            <a:avLst/>
          </a:prstGeom>
        </p:spPr>
        <p:txBody>
          <a:bodyPr/>
          <a:lstStyle/>
          <a:p>
            <a:endParaRPr lang="he-IL"/>
          </a:p>
        </p:txBody>
      </p:sp>
      <p:sp>
        <p:nvSpPr>
          <p:cNvPr id="4" name="Slide Number Placeholder 3"/>
          <p:cNvSpPr>
            <a:spLocks noGrp="1"/>
          </p:cNvSpPr>
          <p:nvPr>
            <p:ph type="sldNum" sz="quarter" idx="12"/>
          </p:nvPr>
        </p:nvSpPr>
        <p:spPr>
          <a:xfrm>
            <a:off x="4843463" y="8475136"/>
            <a:ext cx="1543050" cy="486833"/>
          </a:xfrm>
          <a:prstGeom prst="rect">
            <a:avLst/>
          </a:prstGeom>
        </p:spPr>
        <p:txBody>
          <a:bodyPr/>
          <a:lstStyle/>
          <a:p>
            <a:fld id="{3FBD7249-0569-41E7-B9F9-1B9723F88CE7}" type="slidenum">
              <a:rPr lang="he-IL" smtClean="0"/>
              <a:t>‹#›</a:t>
            </a:fld>
            <a:endParaRPr lang="he-IL"/>
          </a:p>
        </p:txBody>
      </p:sp>
    </p:spTree>
    <p:extLst>
      <p:ext uri="{BB962C8B-B14F-4D97-AF65-F5344CB8AC3E}">
        <p14:creationId xmlns:p14="http://schemas.microsoft.com/office/powerpoint/2010/main" val="439740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471488" y="8475136"/>
            <a:ext cx="1543050" cy="486833"/>
          </a:xfrm>
          <a:prstGeom prst="rect">
            <a:avLst/>
          </a:prstGeom>
        </p:spPr>
        <p:txBody>
          <a:bodyPr/>
          <a:lstStyle/>
          <a:p>
            <a:endParaRPr lang="he-IL"/>
          </a:p>
        </p:txBody>
      </p:sp>
      <p:sp>
        <p:nvSpPr>
          <p:cNvPr id="6" name="Footer Placeholder 5"/>
          <p:cNvSpPr>
            <a:spLocks noGrp="1"/>
          </p:cNvSpPr>
          <p:nvPr>
            <p:ph type="ftr" sz="quarter" idx="11"/>
          </p:nvPr>
        </p:nvSpPr>
        <p:spPr>
          <a:xfrm>
            <a:off x="2271713" y="8475136"/>
            <a:ext cx="2314575" cy="486833"/>
          </a:xfrm>
          <a:prstGeom prst="rect">
            <a:avLst/>
          </a:prstGeom>
        </p:spPr>
        <p:txBody>
          <a:bodyPr/>
          <a:lstStyle/>
          <a:p>
            <a:endParaRPr lang="he-IL"/>
          </a:p>
        </p:txBody>
      </p:sp>
      <p:sp>
        <p:nvSpPr>
          <p:cNvPr id="7" name="Slide Number Placeholder 6"/>
          <p:cNvSpPr>
            <a:spLocks noGrp="1"/>
          </p:cNvSpPr>
          <p:nvPr>
            <p:ph type="sldNum" sz="quarter" idx="12"/>
          </p:nvPr>
        </p:nvSpPr>
        <p:spPr>
          <a:xfrm>
            <a:off x="4843463" y="8475136"/>
            <a:ext cx="1543050" cy="486833"/>
          </a:xfrm>
          <a:prstGeom prst="rect">
            <a:avLst/>
          </a:prstGeom>
        </p:spPr>
        <p:txBody>
          <a:bodyPr/>
          <a:lstStyle/>
          <a:p>
            <a:fld id="{3FBD7249-0569-41E7-B9F9-1B9723F88CE7}" type="slidenum">
              <a:rPr lang="he-IL" smtClean="0"/>
              <a:t>‹#›</a:t>
            </a:fld>
            <a:endParaRPr lang="he-IL"/>
          </a:p>
        </p:txBody>
      </p:sp>
    </p:spTree>
    <p:extLst>
      <p:ext uri="{BB962C8B-B14F-4D97-AF65-F5344CB8AC3E}">
        <p14:creationId xmlns:p14="http://schemas.microsoft.com/office/powerpoint/2010/main" val="1713879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471488" y="8475136"/>
            <a:ext cx="1543050" cy="486833"/>
          </a:xfrm>
          <a:prstGeom prst="rect">
            <a:avLst/>
          </a:prstGeom>
        </p:spPr>
        <p:txBody>
          <a:bodyPr/>
          <a:lstStyle/>
          <a:p>
            <a:endParaRPr lang="he-IL"/>
          </a:p>
        </p:txBody>
      </p:sp>
      <p:sp>
        <p:nvSpPr>
          <p:cNvPr id="6" name="Footer Placeholder 5"/>
          <p:cNvSpPr>
            <a:spLocks noGrp="1"/>
          </p:cNvSpPr>
          <p:nvPr>
            <p:ph type="ftr" sz="quarter" idx="11"/>
          </p:nvPr>
        </p:nvSpPr>
        <p:spPr>
          <a:xfrm>
            <a:off x="2271713" y="8475136"/>
            <a:ext cx="2314575" cy="486833"/>
          </a:xfrm>
          <a:prstGeom prst="rect">
            <a:avLst/>
          </a:prstGeom>
        </p:spPr>
        <p:txBody>
          <a:bodyPr/>
          <a:lstStyle/>
          <a:p>
            <a:endParaRPr lang="he-IL"/>
          </a:p>
        </p:txBody>
      </p:sp>
      <p:sp>
        <p:nvSpPr>
          <p:cNvPr id="7" name="Slide Number Placeholder 6"/>
          <p:cNvSpPr>
            <a:spLocks noGrp="1"/>
          </p:cNvSpPr>
          <p:nvPr>
            <p:ph type="sldNum" sz="quarter" idx="12"/>
          </p:nvPr>
        </p:nvSpPr>
        <p:spPr>
          <a:xfrm>
            <a:off x="4843463" y="8475136"/>
            <a:ext cx="1543050" cy="486833"/>
          </a:xfrm>
          <a:prstGeom prst="rect">
            <a:avLst/>
          </a:prstGeom>
        </p:spPr>
        <p:txBody>
          <a:bodyPr/>
          <a:lstStyle/>
          <a:p>
            <a:fld id="{3FBD7249-0569-41E7-B9F9-1B9723F88CE7}" type="slidenum">
              <a:rPr lang="he-IL" smtClean="0"/>
              <a:t>‹#›</a:t>
            </a:fld>
            <a:endParaRPr lang="he-IL"/>
          </a:p>
        </p:txBody>
      </p:sp>
    </p:spTree>
    <p:extLst>
      <p:ext uri="{BB962C8B-B14F-4D97-AF65-F5344CB8AC3E}">
        <p14:creationId xmlns:p14="http://schemas.microsoft.com/office/powerpoint/2010/main" val="1903696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Shape&#10;&#10;Description automatically generated with medium confidence">
            <a:extLst>
              <a:ext uri="{FF2B5EF4-FFF2-40B4-BE49-F238E27FC236}">
                <a16:creationId xmlns:a16="http://schemas.microsoft.com/office/drawing/2014/main" id="{09A7C20C-FAC9-29B2-13B4-6C413879E71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999250" y="8914134"/>
            <a:ext cx="635182" cy="141152"/>
          </a:xfrm>
          <a:prstGeom prst="rect">
            <a:avLst/>
          </a:prstGeom>
        </p:spPr>
      </p:pic>
      <p:sp>
        <p:nvSpPr>
          <p:cNvPr id="14" name="TextBox 13">
            <a:extLst>
              <a:ext uri="{FF2B5EF4-FFF2-40B4-BE49-F238E27FC236}">
                <a16:creationId xmlns:a16="http://schemas.microsoft.com/office/drawing/2014/main" id="{C15D4A30-2411-8C64-E142-92FE401A3A0D}"/>
              </a:ext>
            </a:extLst>
          </p:cNvPr>
          <p:cNvSpPr txBox="1"/>
          <p:nvPr userDrawn="1"/>
        </p:nvSpPr>
        <p:spPr>
          <a:xfrm>
            <a:off x="3111409" y="8861599"/>
            <a:ext cx="635182" cy="230832"/>
          </a:xfrm>
          <a:prstGeom prst="rect">
            <a:avLst/>
          </a:prstGeom>
          <a:noFill/>
        </p:spPr>
        <p:txBody>
          <a:bodyPr wrap="square" rtlCol="1">
            <a:spAutoFit/>
          </a:bodyPr>
          <a:lstStyle/>
          <a:p>
            <a:pPr algn="ctr" rtl="0"/>
            <a:r>
              <a:rPr lang="en-US" sz="900" dirty="0">
                <a:latin typeface="+mn-lt"/>
              </a:rPr>
              <a:t>-</a:t>
            </a:r>
            <a:r>
              <a:rPr lang="he-IL" sz="900" dirty="0">
                <a:latin typeface="+mn-lt"/>
              </a:rPr>
              <a:t> </a:t>
            </a:r>
            <a:fld id="{6BA47C72-B747-49FA-84BC-0791D53BC845}" type="slidenum">
              <a:rPr lang="he-IL" sz="900" smtClean="0">
                <a:latin typeface="+mn-lt"/>
              </a:rPr>
              <a:pPr algn="ctr" rtl="0"/>
              <a:t>‹#›</a:t>
            </a:fld>
            <a:r>
              <a:rPr lang="he-IL" sz="900" dirty="0">
                <a:latin typeface="+mn-lt"/>
              </a:rPr>
              <a:t> </a:t>
            </a:r>
            <a:r>
              <a:rPr lang="en-US" sz="900" dirty="0">
                <a:latin typeface="+mn-lt"/>
              </a:rPr>
              <a:t>-</a:t>
            </a:r>
            <a:endParaRPr lang="he-IL" sz="900" dirty="0">
              <a:latin typeface="+mn-lt"/>
            </a:endParaRPr>
          </a:p>
        </p:txBody>
      </p:sp>
    </p:spTree>
    <p:extLst>
      <p:ext uri="{BB962C8B-B14F-4D97-AF65-F5344CB8AC3E}">
        <p14:creationId xmlns:p14="http://schemas.microsoft.com/office/powerpoint/2010/main" val="751493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8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velocitynetwork.foundation/healthcare-ecosystem-wallet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velocitynetwork.foundation/healthcare-ecosystem-wallet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velocitycareerlabs.com/faq" TargetMode="External"/><Relationship Id="rId2" Type="http://schemas.openxmlformats.org/officeDocument/2006/relationships/hyperlink" Target="https://www.velocitynetwork.foundation/vision/on-wallets" TargetMode="Externa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F36CBE07-8CC6-13CA-3804-E0CCF9D3DBD0}"/>
              </a:ext>
            </a:extLst>
          </p:cNvPr>
          <p:cNvGrpSpPr/>
          <p:nvPr/>
        </p:nvGrpSpPr>
        <p:grpSpPr>
          <a:xfrm>
            <a:off x="2300224" y="467360"/>
            <a:ext cx="4064000" cy="8209280"/>
            <a:chOff x="1412240" y="467360"/>
            <a:chExt cx="4064000" cy="8209280"/>
          </a:xfrm>
        </p:grpSpPr>
        <p:sp>
          <p:nvSpPr>
            <p:cNvPr id="9" name="Rectangle 8">
              <a:extLst>
                <a:ext uri="{FF2B5EF4-FFF2-40B4-BE49-F238E27FC236}">
                  <a16:creationId xmlns:a16="http://schemas.microsoft.com/office/drawing/2014/main" id="{A5B3022F-CBD0-8095-E26E-4B89E944C8C2}"/>
                </a:ext>
              </a:extLst>
            </p:cNvPr>
            <p:cNvSpPr/>
            <p:nvPr/>
          </p:nvSpPr>
          <p:spPr>
            <a:xfrm>
              <a:off x="1412240" y="467360"/>
              <a:ext cx="4064000" cy="820928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TextBox 4">
              <a:extLst>
                <a:ext uri="{FF2B5EF4-FFF2-40B4-BE49-F238E27FC236}">
                  <a16:creationId xmlns:a16="http://schemas.microsoft.com/office/drawing/2014/main" id="{353E667D-2C64-027C-7680-44140FACFB60}"/>
                </a:ext>
              </a:extLst>
            </p:cNvPr>
            <p:cNvSpPr txBox="1">
              <a:spLocks noGrp="1" noRot="1" noMove="1" noResize="1" noEditPoints="1" noAdjustHandles="1" noChangeArrowheads="1" noChangeShapeType="1"/>
            </p:cNvSpPr>
            <p:nvPr/>
          </p:nvSpPr>
          <p:spPr>
            <a:xfrm>
              <a:off x="1713412" y="828128"/>
              <a:ext cx="3431176" cy="6365717"/>
            </a:xfrm>
            <a:prstGeom prst="rect">
              <a:avLst/>
            </a:prstGeom>
            <a:noFill/>
          </p:spPr>
          <p:txBody>
            <a:bodyPr wrap="square">
              <a:spAutoFit/>
            </a:bodyPr>
            <a:lstStyle/>
            <a:p>
              <a:pPr marL="0" marR="0">
                <a:lnSpc>
                  <a:spcPct val="107000"/>
                </a:lnSpc>
                <a:spcBef>
                  <a:spcPts val="0"/>
                </a:spcBef>
                <a:spcAft>
                  <a:spcPts val="800"/>
                </a:spcAft>
              </a:pPr>
              <a:r>
                <a:rPr lang="en-US" sz="800" b="1" dirty="0">
                  <a:effectLst/>
                  <a:latin typeface="Calibri" panose="020F0502020204030204" pitchFamily="34" charset="0"/>
                  <a:ea typeface="Calibri" panose="020F0502020204030204" pitchFamily="34" charset="0"/>
                  <a:cs typeface="Arial" panose="020B0604020202020204" pitchFamily="34" charset="0"/>
                </a:rPr>
                <a:t>To: </a:t>
              </a:r>
              <a:r>
                <a:rPr lang="en-US" sz="800" dirty="0">
                  <a:effectLst/>
                  <a:latin typeface="Calibri" panose="020F0502020204030204" pitchFamily="34" charset="0"/>
                  <a:ea typeface="Calibri" panose="020F0502020204030204" pitchFamily="34" charset="0"/>
                  <a:cs typeface="Arial" panose="020B0604020202020204" pitchFamily="34" charset="0"/>
                </a:rPr>
                <a:t>Applicant</a:t>
              </a:r>
            </a:p>
            <a:p>
              <a:pPr marL="0" marR="0">
                <a:lnSpc>
                  <a:spcPct val="107000"/>
                </a:lnSpc>
                <a:spcBef>
                  <a:spcPts val="0"/>
                </a:spcBef>
                <a:spcAft>
                  <a:spcPts val="800"/>
                </a:spcAft>
              </a:pPr>
              <a:r>
                <a:rPr lang="en-US" sz="800" b="1" dirty="0">
                  <a:latin typeface="Calibri" panose="020F0502020204030204" pitchFamily="34" charset="0"/>
                  <a:ea typeface="Calibri" panose="020F0502020204030204" pitchFamily="34" charset="0"/>
                  <a:cs typeface="Arial" panose="020B0604020202020204" pitchFamily="34" charset="0"/>
                </a:rPr>
                <a:t>From: </a:t>
              </a:r>
              <a:r>
                <a:rPr lang="en-US" sz="800" dirty="0">
                  <a:latin typeface="Calibri" panose="020F0502020204030204" pitchFamily="34" charset="0"/>
                  <a:ea typeface="Calibri" panose="020F0502020204030204" pitchFamily="34" charset="0"/>
                  <a:cs typeface="Arial" panose="020B0604020202020204" pitchFamily="34" charset="0"/>
                </a:rPr>
                <a:t>[EMPLOYER]</a:t>
              </a:r>
            </a:p>
            <a:p>
              <a:pPr marL="0" marR="0">
                <a:lnSpc>
                  <a:spcPct val="107000"/>
                </a:lnSpc>
                <a:spcBef>
                  <a:spcPts val="0"/>
                </a:spcBef>
                <a:spcAft>
                  <a:spcPts val="800"/>
                </a:spcAft>
              </a:pPr>
              <a:r>
                <a:rPr lang="en-US" sz="800" b="1" dirty="0">
                  <a:effectLst/>
                  <a:latin typeface="Calibri" panose="020F0502020204030204" pitchFamily="34" charset="0"/>
                  <a:ea typeface="Calibri" panose="020F0502020204030204" pitchFamily="34" charset="0"/>
                  <a:cs typeface="Arial" panose="020B0604020202020204" pitchFamily="34" charset="0"/>
                </a:rPr>
                <a:t>Email Subject: </a:t>
              </a:r>
              <a:r>
                <a:rPr lang="en-GB" sz="800" dirty="0">
                  <a:effectLst/>
                  <a:latin typeface="Calibri" panose="020F0502020204030204" pitchFamily="34" charset="0"/>
                  <a:ea typeface="Calibri" panose="020F0502020204030204" pitchFamily="34" charset="0"/>
                  <a:cs typeface="Arial" panose="020B0604020202020204" pitchFamily="34" charset="0"/>
                </a:rPr>
                <a:t>Your Job Application to DigiTech</a:t>
              </a: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800" b="1" dirty="0">
                  <a:latin typeface="Calibri" panose="020F0502020204030204" pitchFamily="34" charset="0"/>
                  <a:ea typeface="Calibri" panose="020F0502020204030204" pitchFamily="34" charset="0"/>
                  <a:cs typeface="Arial" panose="020B0604020202020204" pitchFamily="34" charset="0"/>
                </a:rPr>
                <a:t>Preview Text:</a:t>
              </a:r>
              <a:r>
                <a:rPr lang="en-US" sz="1050" b="1" dirty="0">
                  <a:effectLst/>
                  <a:latin typeface="Calibri" panose="020F0502020204030204" pitchFamily="34" charset="0"/>
                  <a:ea typeface="Calibri" panose="020F0502020204030204" pitchFamily="34" charset="0"/>
                  <a:cs typeface="Arial" panose="020B0604020202020204" pitchFamily="34" charset="0"/>
                </a:rPr>
                <a:t> </a:t>
              </a:r>
              <a:r>
                <a:rPr lang="en-US" sz="800" dirty="0">
                  <a:latin typeface="Calibri" panose="020F0502020204030204" pitchFamily="34" charset="0"/>
                  <a:ea typeface="Calibri" panose="020F0502020204030204" pitchFamily="34" charset="0"/>
                  <a:cs typeface="Arial" panose="020B0604020202020204" pitchFamily="34" charset="0"/>
                </a:rPr>
                <a:t>[Automatic]</a:t>
              </a:r>
              <a:endParaRPr lang="en-US" sz="800" b="1"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105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11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800" dirty="0">
                  <a:effectLst/>
                  <a:latin typeface="Calibri" panose="020F0502020204030204" pitchFamily="34" charset="0"/>
                  <a:ea typeface="Calibri" panose="020F0502020204030204" pitchFamily="34" charset="0"/>
                  <a:cs typeface="Arial" panose="020B0604020202020204" pitchFamily="34" charset="0"/>
                </a:rPr>
                <a:t>Greetings, [NAME]. </a:t>
              </a:r>
            </a:p>
            <a:p>
              <a:pPr marL="0" marR="0">
                <a:lnSpc>
                  <a:spcPct val="107000"/>
                </a:lnSpc>
                <a:spcBef>
                  <a:spcPts val="0"/>
                </a:spcBef>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GB" sz="800" dirty="0">
                  <a:effectLst/>
                  <a:latin typeface="Calibri" panose="020F0502020204030204" pitchFamily="34" charset="0"/>
                  <a:ea typeface="Calibri" panose="020F0502020204030204" pitchFamily="34" charset="0"/>
                  <a:cs typeface="Arial" panose="020B0604020202020204" pitchFamily="34" charset="0"/>
                </a:rPr>
                <a:t>Thank you for your interest in DigiTech. We have received your application for the open &lt; JOB TITLE &gt; position and will review your materials thoroughly.</a:t>
              </a:r>
            </a:p>
            <a:p>
              <a:pPr>
                <a:lnSpc>
                  <a:spcPct val="107000"/>
                </a:lnSpc>
                <a:spcAft>
                  <a:spcPts val="800"/>
                </a:spcAft>
              </a:pPr>
              <a:r>
                <a:rPr lang="en-GB" sz="800" dirty="0">
                  <a:latin typeface="Calibri" panose="020F0502020204030204" pitchFamily="34" charset="0"/>
                  <a:cs typeface="Arial" panose="020B0604020202020204" pitchFamily="34" charset="0"/>
                </a:rPr>
                <a:t>As part of our hiring process, we ask candidates to undergo skill assessment tests related to the position to test your skills. </a:t>
              </a:r>
            </a:p>
            <a:p>
              <a:pPr>
                <a:lnSpc>
                  <a:spcPct val="107000"/>
                </a:lnSpc>
                <a:spcAft>
                  <a:spcPts val="800"/>
                </a:spcAft>
              </a:pPr>
              <a:r>
                <a:rPr lang="en-GB" sz="800" dirty="0" err="1">
                  <a:effectLst/>
                  <a:latin typeface="Calibri" panose="020F0502020204030204" pitchFamily="34" charset="0"/>
                  <a:ea typeface="Calibri" panose="020F0502020204030204" pitchFamily="34" charset="0"/>
                  <a:cs typeface="Arial" panose="020B0604020202020204" pitchFamily="34" charset="0"/>
                </a:rPr>
                <a:t>AlfaCheck</a:t>
              </a:r>
              <a:r>
                <a:rPr lang="en-GB" sz="800" dirty="0">
                  <a:effectLst/>
                  <a:latin typeface="Calibri" panose="020F0502020204030204" pitchFamily="34" charset="0"/>
                  <a:ea typeface="Calibri" panose="020F0502020204030204" pitchFamily="34" charset="0"/>
                  <a:cs typeface="Arial" panose="020B0604020202020204" pitchFamily="34" charset="0"/>
                </a:rPr>
                <a:t> is the vendor that has been tasked with conducting your pre-employment Assessment. Click on the button at the bottom of this note to start your process. </a:t>
              </a:r>
            </a:p>
            <a:p>
              <a:pPr>
                <a:lnSpc>
                  <a:spcPct val="107000"/>
                </a:lnSpc>
                <a:spcAft>
                  <a:spcPts val="800"/>
                </a:spcAft>
              </a:pPr>
              <a:r>
                <a:rPr lang="en-US" sz="800" b="1" dirty="0">
                  <a:effectLst/>
                  <a:latin typeface="Calibri" panose="020F0502020204030204" pitchFamily="34" charset="0"/>
                  <a:ea typeface="Calibri" panose="020F0502020204030204" pitchFamily="34" charset="0"/>
                  <a:cs typeface="Arial" panose="020B0604020202020204" pitchFamily="34" charset="0"/>
                </a:rPr>
                <a:t>Important! </a:t>
              </a:r>
            </a:p>
            <a:p>
              <a:pPr>
                <a:lnSpc>
                  <a:spcPct val="107000"/>
                </a:lnSpc>
                <a:spcAft>
                  <a:spcPts val="800"/>
                </a:spcAft>
              </a:pPr>
              <a:r>
                <a:rPr lang="en-US" sz="800" dirty="0">
                  <a:effectLst/>
                  <a:latin typeface="Calibri" panose="020F0502020204030204" pitchFamily="34" charset="0"/>
                  <a:ea typeface="Calibri" panose="020F0502020204030204" pitchFamily="34" charset="0"/>
                  <a:cs typeface="Arial" panose="020B0604020202020204" pitchFamily="34" charset="0"/>
                </a:rPr>
                <a:t>We value your time and care about your career! As a token of our appreciation, we would like to offer something back: once you’ve completed the tests, we’ve instructed our vendor to offer you a free, digital, portable copy of your verified results. </a:t>
              </a:r>
            </a:p>
            <a:p>
              <a:pPr marL="0" marR="0">
                <a:lnSpc>
                  <a:spcPct val="107000"/>
                </a:lnSpc>
                <a:spcBef>
                  <a:spcPts val="0"/>
                </a:spcBef>
                <a:spcAft>
                  <a:spcPts val="800"/>
                </a:spcAft>
              </a:pPr>
              <a:r>
                <a:rPr lang="en-US" sz="800" dirty="0">
                  <a:effectLst/>
                  <a:latin typeface="Calibri" panose="020F0502020204030204" pitchFamily="34" charset="0"/>
                  <a:ea typeface="Calibri" panose="020F0502020204030204" pitchFamily="34" charset="0"/>
                  <a:cs typeface="Arial" panose="020B0604020202020204" pitchFamily="34" charset="0"/>
                </a:rPr>
                <a:t>You'll be able to use these digital records to prove your skills on your future career endeavors. </a:t>
              </a:r>
              <a:r>
                <a:rPr lang="en-GB" sz="800" dirty="0">
                  <a:latin typeface="Calibri" panose="020F0502020204030204" pitchFamily="34" charset="0"/>
                  <a:ea typeface="Calibri" panose="020F0502020204030204" pitchFamily="34" charset="0"/>
                  <a:cs typeface="Arial" panose="020B0604020202020204" pitchFamily="34" charset="0"/>
                </a:rPr>
                <a:t>Your digital </a:t>
              </a:r>
              <a:r>
                <a:rPr lang="en-US" sz="800" dirty="0">
                  <a:effectLst/>
                  <a:latin typeface="Calibri" panose="020F0502020204030204" pitchFamily="34" charset="0"/>
                  <a:ea typeface="Calibri" panose="020F0502020204030204" pitchFamily="34" charset="0"/>
                  <a:cs typeface="Arial" panose="020B0604020202020204" pitchFamily="34" charset="0"/>
                </a:rPr>
                <a:t>verified assessment results</a:t>
              </a:r>
              <a:r>
                <a:rPr lang="en-GB" sz="800" dirty="0">
                  <a:latin typeface="Calibri" panose="020F0502020204030204" pitchFamily="34" charset="0"/>
                  <a:ea typeface="Calibri" panose="020F0502020204030204" pitchFamily="34" charset="0"/>
                  <a:cs typeface="Arial" panose="020B0604020202020204" pitchFamily="34" charset="0"/>
                </a:rPr>
                <a:t> are provided to you at no cost. </a:t>
              </a:r>
              <a:r>
                <a:rPr lang="en-US" sz="800" dirty="0">
                  <a:latin typeface="Calibri" panose="020F0502020204030204" pitchFamily="34" charset="0"/>
                  <a:ea typeface="Calibri" panose="020F0502020204030204" pitchFamily="34" charset="0"/>
                  <a:cs typeface="Arial" panose="020B0604020202020204" pitchFamily="34" charset="0"/>
                </a:rPr>
                <a:t>It’s easy, fast, and will be extremely valuable for you as you continue to navigate your career. </a:t>
              </a:r>
            </a:p>
            <a:p>
              <a:pPr>
                <a:lnSpc>
                  <a:spcPct val="107000"/>
                </a:lnSpc>
                <a:spcAft>
                  <a:spcPts val="800"/>
                </a:spcAft>
              </a:pPr>
              <a:r>
                <a:rPr lang="en-US" sz="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Click here</a:t>
              </a:r>
              <a:r>
                <a:rPr lang="en-US" sz="800" dirty="0">
                  <a:effectLst/>
                  <a:latin typeface="Calibri" panose="020F0502020204030204" pitchFamily="34" charset="0"/>
                  <a:ea typeface="Calibri" panose="020F0502020204030204" pitchFamily="34" charset="0"/>
                  <a:cs typeface="Arial" panose="020B0604020202020204" pitchFamily="34" charset="0"/>
                </a:rPr>
                <a:t> to learn more.</a:t>
              </a:r>
            </a:p>
            <a:p>
              <a:pPr marL="0" marR="0">
                <a:lnSpc>
                  <a:spcPct val="107000"/>
                </a:lnSpc>
                <a:spcBef>
                  <a:spcPts val="0"/>
                </a:spcBef>
                <a:spcAft>
                  <a:spcPts val="800"/>
                </a:spcAft>
              </a:pPr>
              <a:endParaRPr lang="en-GB" sz="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GB" sz="800" dirty="0">
                  <a:effectLst/>
                  <a:latin typeface="Calibri" panose="020F0502020204030204" pitchFamily="34" charset="0"/>
                  <a:ea typeface="Calibri" panose="020F0502020204030204" pitchFamily="34" charset="0"/>
                  <a:cs typeface="Arial" panose="020B0604020202020204" pitchFamily="34" charset="0"/>
                </a:rPr>
                <a:t>Please get in touch with us if you have any questions or concerns about the process or the position.</a:t>
              </a:r>
            </a:p>
          </p:txBody>
        </p:sp>
        <p:cxnSp>
          <p:nvCxnSpPr>
            <p:cNvPr id="7" name="Straight Connector 6">
              <a:extLst>
                <a:ext uri="{FF2B5EF4-FFF2-40B4-BE49-F238E27FC236}">
                  <a16:creationId xmlns:a16="http://schemas.microsoft.com/office/drawing/2014/main" id="{5A1BD123-A153-F6A5-B6F9-AFA57237F5EF}"/>
                </a:ext>
              </a:extLst>
            </p:cNvPr>
            <p:cNvCxnSpPr/>
            <p:nvPr/>
          </p:nvCxnSpPr>
          <p:spPr>
            <a:xfrm>
              <a:off x="1744328" y="2208954"/>
              <a:ext cx="34311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0A92C34-2719-F403-1456-45F63B94B4F8}"/>
                </a:ext>
              </a:extLst>
            </p:cNvPr>
            <p:cNvSpPr/>
            <p:nvPr/>
          </p:nvSpPr>
          <p:spPr>
            <a:xfrm>
              <a:off x="2319782" y="7710116"/>
              <a:ext cx="2248916" cy="2804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900" b="0"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Arial" panose="020B0604020202020204" pitchFamily="34" charset="0"/>
                </a:rPr>
                <a:t>Click here to start your assessment &gt;</a:t>
              </a:r>
            </a:p>
          </p:txBody>
        </p:sp>
      </p:grpSp>
      <p:sp>
        <p:nvSpPr>
          <p:cNvPr id="11" name="Rectangle 10">
            <a:extLst>
              <a:ext uri="{FF2B5EF4-FFF2-40B4-BE49-F238E27FC236}">
                <a16:creationId xmlns:a16="http://schemas.microsoft.com/office/drawing/2014/main" id="{2A0F67E1-AFF3-FDEB-EC0A-58DE31C30F48}"/>
              </a:ext>
            </a:extLst>
          </p:cNvPr>
          <p:cNvSpPr/>
          <p:nvPr/>
        </p:nvSpPr>
        <p:spPr>
          <a:xfrm>
            <a:off x="226423" y="457200"/>
            <a:ext cx="1489846" cy="2569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spcAft>
                <a:spcPts val="600"/>
              </a:spcAft>
            </a:pPr>
            <a:r>
              <a:rPr lang="en-US" sz="1050" b="1" dirty="0">
                <a:solidFill>
                  <a:schemeClr val="tx1"/>
                </a:solidFill>
              </a:rPr>
              <a:t>EMAIL FROM EMPLOYER</a:t>
            </a:r>
          </a:p>
          <a:p>
            <a:pPr>
              <a:spcAft>
                <a:spcPts val="600"/>
              </a:spcAft>
            </a:pPr>
            <a:r>
              <a:rPr lang="en-US" sz="900" dirty="0">
                <a:solidFill>
                  <a:schemeClr val="tx1"/>
                </a:solidFill>
              </a:rPr>
              <a:t>An example of email sent to the applicant by the employer to initiate the  assessment process. </a:t>
            </a:r>
          </a:p>
          <a:p>
            <a:pPr>
              <a:spcAft>
                <a:spcPts val="600"/>
              </a:spcAft>
            </a:pPr>
            <a:r>
              <a:rPr lang="en-US" sz="900" dirty="0">
                <a:solidFill>
                  <a:schemeClr val="tx1"/>
                </a:solidFill>
              </a:rPr>
              <a:t>The paragraphs that present Velocity are marked in brackets. </a:t>
            </a:r>
            <a:endParaRPr lang="he-IL" sz="900" dirty="0">
              <a:solidFill>
                <a:schemeClr val="tx1"/>
              </a:solidFill>
            </a:endParaRPr>
          </a:p>
        </p:txBody>
      </p:sp>
      <p:cxnSp>
        <p:nvCxnSpPr>
          <p:cNvPr id="12" name="Straight Connector 11">
            <a:extLst>
              <a:ext uri="{FF2B5EF4-FFF2-40B4-BE49-F238E27FC236}">
                <a16:creationId xmlns:a16="http://schemas.microsoft.com/office/drawing/2014/main" id="{96AC45A0-681C-4820-058A-DDB120199783}"/>
              </a:ext>
            </a:extLst>
          </p:cNvPr>
          <p:cNvCxnSpPr/>
          <p:nvPr/>
        </p:nvCxnSpPr>
        <p:spPr>
          <a:xfrm flipH="1">
            <a:off x="1842784" y="828128"/>
            <a:ext cx="330925" cy="0"/>
          </a:xfrm>
          <a:prstGeom prst="line">
            <a:avLst/>
          </a:prstGeom>
          <a:ln>
            <a:solidFill>
              <a:srgbClr val="FFC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D25C81E8-1F60-D38C-230D-4EA98C024159}"/>
              </a:ext>
            </a:extLst>
          </p:cNvPr>
          <p:cNvGrpSpPr/>
          <p:nvPr/>
        </p:nvGrpSpPr>
        <p:grpSpPr>
          <a:xfrm>
            <a:off x="2532380" y="4884564"/>
            <a:ext cx="3584448" cy="1741025"/>
            <a:chOff x="2524760" y="4805680"/>
            <a:chExt cx="3584448" cy="1965960"/>
          </a:xfrm>
        </p:grpSpPr>
        <p:sp>
          <p:nvSpPr>
            <p:cNvPr id="10" name="Left Bracket 9">
              <a:extLst>
                <a:ext uri="{FF2B5EF4-FFF2-40B4-BE49-F238E27FC236}">
                  <a16:creationId xmlns:a16="http://schemas.microsoft.com/office/drawing/2014/main" id="{5729E159-E6F5-26CD-6AA4-B1D970D2FFE3}"/>
                </a:ext>
              </a:extLst>
            </p:cNvPr>
            <p:cNvSpPr/>
            <p:nvPr/>
          </p:nvSpPr>
          <p:spPr>
            <a:xfrm>
              <a:off x="2524760" y="4805680"/>
              <a:ext cx="45719" cy="1965960"/>
            </a:xfrm>
            <a:prstGeom prst="leftBracket">
              <a:avLst/>
            </a:prstGeom>
            <a:ln w="12700"/>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13" name="Left Bracket 12">
              <a:extLst>
                <a:ext uri="{FF2B5EF4-FFF2-40B4-BE49-F238E27FC236}">
                  <a16:creationId xmlns:a16="http://schemas.microsoft.com/office/drawing/2014/main" id="{CA0C2971-98FC-159E-8E1A-D20093EE069D}"/>
                </a:ext>
              </a:extLst>
            </p:cNvPr>
            <p:cNvSpPr/>
            <p:nvPr/>
          </p:nvSpPr>
          <p:spPr>
            <a:xfrm rot="10800000">
              <a:off x="6063489" y="4805680"/>
              <a:ext cx="45719" cy="1965960"/>
            </a:xfrm>
            <a:prstGeom prst="leftBracket">
              <a:avLst/>
            </a:prstGeom>
            <a:ln w="12700"/>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grpSp>
      <p:pic>
        <p:nvPicPr>
          <p:cNvPr id="16" name="Picture 15">
            <a:extLst>
              <a:ext uri="{FF2B5EF4-FFF2-40B4-BE49-F238E27FC236}">
                <a16:creationId xmlns:a16="http://schemas.microsoft.com/office/drawing/2014/main" id="{7CE81ECE-6177-A5FD-0970-079D9A3BC140}"/>
              </a:ext>
            </a:extLst>
          </p:cNvPr>
          <p:cNvPicPr>
            <a:picLocks noChangeAspect="1"/>
          </p:cNvPicPr>
          <p:nvPr/>
        </p:nvPicPr>
        <p:blipFill>
          <a:blip r:embed="rId3"/>
          <a:stretch>
            <a:fillRect/>
          </a:stretch>
        </p:blipFill>
        <p:spPr>
          <a:xfrm>
            <a:off x="3932574" y="2539136"/>
            <a:ext cx="637736" cy="487681"/>
          </a:xfrm>
          <a:prstGeom prst="rect">
            <a:avLst/>
          </a:prstGeom>
        </p:spPr>
      </p:pic>
    </p:spTree>
    <p:extLst>
      <p:ext uri="{BB962C8B-B14F-4D97-AF65-F5344CB8AC3E}">
        <p14:creationId xmlns:p14="http://schemas.microsoft.com/office/powerpoint/2010/main" val="168343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53E667D-2C64-027C-7680-44140FACFB60}"/>
              </a:ext>
            </a:extLst>
          </p:cNvPr>
          <p:cNvSpPr txBox="1">
            <a:spLocks noGrp="1" noRot="1" noMove="1" noResize="1" noEditPoints="1" noAdjustHandles="1" noChangeArrowheads="1" noChangeShapeType="1"/>
          </p:cNvSpPr>
          <p:nvPr/>
        </p:nvSpPr>
        <p:spPr>
          <a:xfrm>
            <a:off x="2601396" y="828128"/>
            <a:ext cx="3431176" cy="5789534"/>
          </a:xfrm>
          <a:prstGeom prst="rect">
            <a:avLst/>
          </a:prstGeom>
          <a:noFill/>
        </p:spPr>
        <p:txBody>
          <a:bodyPr wrap="square">
            <a:spAutoFit/>
          </a:bodyPr>
          <a:lstStyle/>
          <a:p>
            <a:pPr marL="0" marR="0">
              <a:lnSpc>
                <a:spcPct val="107000"/>
              </a:lnSpc>
              <a:spcBef>
                <a:spcPts val="0"/>
              </a:spcBef>
              <a:spcAft>
                <a:spcPts val="800"/>
              </a:spcAft>
            </a:pPr>
            <a:r>
              <a:rPr lang="en-US" sz="800" b="1" dirty="0">
                <a:effectLst/>
                <a:latin typeface="Calibri" panose="020F0502020204030204" pitchFamily="34" charset="0"/>
                <a:ea typeface="Calibri" panose="020F0502020204030204" pitchFamily="34" charset="0"/>
                <a:cs typeface="Arial" panose="020B0604020202020204" pitchFamily="34" charset="0"/>
              </a:rPr>
              <a:t>To: </a:t>
            </a:r>
            <a:r>
              <a:rPr lang="en-US" sz="800" dirty="0">
                <a:effectLst/>
                <a:latin typeface="Calibri" panose="020F0502020204030204" pitchFamily="34" charset="0"/>
                <a:ea typeface="Calibri" panose="020F0502020204030204" pitchFamily="34" charset="0"/>
                <a:cs typeface="Arial" panose="020B0604020202020204" pitchFamily="34" charset="0"/>
              </a:rPr>
              <a:t>Applicant</a:t>
            </a:r>
          </a:p>
          <a:p>
            <a:pPr marL="0" marR="0">
              <a:lnSpc>
                <a:spcPct val="107000"/>
              </a:lnSpc>
              <a:spcBef>
                <a:spcPts val="0"/>
              </a:spcBef>
              <a:spcAft>
                <a:spcPts val="800"/>
              </a:spcAft>
            </a:pPr>
            <a:r>
              <a:rPr lang="en-US" sz="800" b="1" dirty="0">
                <a:latin typeface="Calibri" panose="020F0502020204030204" pitchFamily="34" charset="0"/>
                <a:ea typeface="Calibri" panose="020F0502020204030204" pitchFamily="34" charset="0"/>
                <a:cs typeface="Arial" panose="020B0604020202020204" pitchFamily="34" charset="0"/>
              </a:rPr>
              <a:t>From: </a:t>
            </a:r>
            <a:r>
              <a:rPr lang="en-US" sz="800" dirty="0" err="1">
                <a:latin typeface="Calibri" panose="020F0502020204030204" pitchFamily="34" charset="0"/>
                <a:ea typeface="Calibri" panose="020F0502020204030204" pitchFamily="34" charset="0"/>
                <a:cs typeface="Arial" panose="020B0604020202020204" pitchFamily="34" charset="0"/>
              </a:rPr>
              <a:t>AlfaCheck</a:t>
            </a:r>
            <a:endParaRPr lang="en-US" sz="8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800" b="1" dirty="0">
                <a:effectLst/>
                <a:latin typeface="Calibri" panose="020F0502020204030204" pitchFamily="34" charset="0"/>
                <a:ea typeface="Calibri" panose="020F0502020204030204" pitchFamily="34" charset="0"/>
                <a:cs typeface="Arial" panose="020B0604020202020204" pitchFamily="34" charset="0"/>
              </a:rPr>
              <a:t>Email Subject</a:t>
            </a:r>
            <a:r>
              <a:rPr lang="en-US" sz="800" dirty="0">
                <a:effectLst/>
                <a:latin typeface="Calibri" panose="020F0502020204030204" pitchFamily="34" charset="0"/>
                <a:ea typeface="Calibri" panose="020F0502020204030204" pitchFamily="34" charset="0"/>
                <a:cs typeface="Arial" panose="020B0604020202020204" pitchFamily="34" charset="0"/>
              </a:rPr>
              <a:t>: An update regarding your assessment results</a:t>
            </a:r>
          </a:p>
          <a:p>
            <a:pPr marL="0" marR="0">
              <a:lnSpc>
                <a:spcPct val="107000"/>
              </a:lnSpc>
              <a:spcBef>
                <a:spcPts val="0"/>
              </a:spcBef>
              <a:spcAft>
                <a:spcPts val="800"/>
              </a:spcAft>
            </a:pPr>
            <a:r>
              <a:rPr lang="en-US" sz="800" b="1" dirty="0">
                <a:latin typeface="Calibri" panose="020F0502020204030204" pitchFamily="34" charset="0"/>
                <a:ea typeface="Calibri" panose="020F0502020204030204" pitchFamily="34" charset="0"/>
                <a:cs typeface="Arial" panose="020B0604020202020204" pitchFamily="34" charset="0"/>
              </a:rPr>
              <a:t>Preview Text:</a:t>
            </a:r>
            <a:r>
              <a:rPr lang="en-US" sz="1050" b="1" dirty="0">
                <a:effectLst/>
                <a:latin typeface="Calibri" panose="020F0502020204030204" pitchFamily="34" charset="0"/>
                <a:ea typeface="Calibri" panose="020F0502020204030204" pitchFamily="34" charset="0"/>
                <a:cs typeface="Arial" panose="020B0604020202020204" pitchFamily="34" charset="0"/>
              </a:rPr>
              <a:t> </a:t>
            </a:r>
            <a:r>
              <a:rPr lang="en-US" sz="800" dirty="0">
                <a:latin typeface="Calibri" panose="020F0502020204030204" pitchFamily="34" charset="0"/>
                <a:ea typeface="Calibri" panose="020F0502020204030204" pitchFamily="34" charset="0"/>
                <a:cs typeface="Arial" panose="020B0604020202020204" pitchFamily="34" charset="0"/>
              </a:rPr>
              <a:t>A</a:t>
            </a:r>
            <a:r>
              <a:rPr lang="en-US" sz="800" dirty="0">
                <a:effectLst/>
                <a:latin typeface="Calibri" panose="020F0502020204030204" pitchFamily="34" charset="0"/>
                <a:ea typeface="Calibri" panose="020F0502020204030204" pitchFamily="34" charset="0"/>
                <a:cs typeface="Arial" panose="020B0604020202020204" pitchFamily="34" charset="0"/>
              </a:rPr>
              <a:t> digital, portable copy of your verified assessment results</a:t>
            </a:r>
            <a:endParaRPr lang="en-US" sz="800" b="1"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9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9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900" dirty="0">
                <a:effectLst/>
                <a:latin typeface="Calibri" panose="020F0502020204030204" pitchFamily="34" charset="0"/>
                <a:ea typeface="Calibri" panose="020F0502020204030204" pitchFamily="34" charset="0"/>
                <a:cs typeface="Arial" panose="020B0604020202020204" pitchFamily="34" charset="0"/>
              </a:rPr>
              <a:t>Greetings, [NAME]. </a:t>
            </a:r>
          </a:p>
          <a:p>
            <a:pPr marL="0" marR="0">
              <a:lnSpc>
                <a:spcPct val="107000"/>
              </a:lnSpc>
              <a:spcBef>
                <a:spcPts val="0"/>
              </a:spcBef>
              <a:spcAft>
                <a:spcPts val="800"/>
              </a:spcAft>
            </a:pPr>
            <a:r>
              <a:rPr lang="en-GB" sz="900" dirty="0">
                <a:effectLst/>
                <a:latin typeface="Calibri" panose="020F0502020204030204" pitchFamily="34" charset="0"/>
                <a:ea typeface="Calibri" panose="020F0502020204030204" pitchFamily="34" charset="0"/>
                <a:cs typeface="Arial" panose="020B0604020202020204" pitchFamily="34" charset="0"/>
              </a:rPr>
              <a:t>We are pleased to share that we have completed your assessment as a part of your recent employment application to [EMPLOYER]. </a:t>
            </a:r>
          </a:p>
          <a:p>
            <a:pPr marL="0" marR="0">
              <a:lnSpc>
                <a:spcPct val="107000"/>
              </a:lnSpc>
              <a:spcBef>
                <a:spcPts val="0"/>
              </a:spcBef>
              <a:spcAft>
                <a:spcPts val="800"/>
              </a:spcAft>
            </a:pPr>
            <a:r>
              <a:rPr lang="en-US" sz="900" dirty="0">
                <a:effectLst/>
                <a:latin typeface="Calibri" panose="020F0502020204030204" pitchFamily="34" charset="0"/>
                <a:ea typeface="Calibri" panose="020F0502020204030204" pitchFamily="34" charset="0"/>
                <a:cs typeface="Arial" panose="020B0604020202020204" pitchFamily="34" charset="0"/>
              </a:rPr>
              <a:t>As a token of our appreciation for the time you have invested, we would like to offer something back: a reusable, tamper-proof copy of your verified </a:t>
            </a:r>
            <a:r>
              <a:rPr lang="en-US" sz="900" dirty="0">
                <a:latin typeface="Calibri" panose="020F0502020204030204" pitchFamily="34" charset="0"/>
                <a:ea typeface="Calibri" panose="020F0502020204030204" pitchFamily="34" charset="0"/>
                <a:cs typeface="Arial" panose="020B0604020202020204" pitchFamily="34" charset="0"/>
              </a:rPr>
              <a:t>assessment results. </a:t>
            </a:r>
            <a:r>
              <a:rPr lang="en-US" sz="900" dirty="0">
                <a:effectLst/>
                <a:latin typeface="Calibri" panose="020F0502020204030204" pitchFamily="34" charset="0"/>
                <a:ea typeface="Calibri" panose="020F0502020204030204" pitchFamily="34" charset="0"/>
                <a:cs typeface="Arial" panose="020B0604020202020204" pitchFamily="34" charset="0"/>
              </a:rPr>
              <a:t>.</a:t>
            </a:r>
          </a:p>
          <a:p>
            <a:pPr marL="0" marR="0">
              <a:lnSpc>
                <a:spcPct val="107000"/>
              </a:lnSpc>
              <a:spcBef>
                <a:spcPts val="0"/>
              </a:spcBef>
              <a:spcAft>
                <a:spcPts val="800"/>
              </a:spcAft>
            </a:pPr>
            <a:r>
              <a:rPr lang="en-GB" sz="900" dirty="0">
                <a:effectLst/>
                <a:latin typeface="Calibri" panose="020F0502020204030204" pitchFamily="34" charset="0"/>
                <a:ea typeface="Calibri" panose="020F0502020204030204" pitchFamily="34" charset="0"/>
                <a:cs typeface="Arial" panose="020B0604020202020204" pitchFamily="34" charset="0"/>
              </a:rPr>
              <a:t>These records </a:t>
            </a:r>
            <a:r>
              <a:rPr lang="en-GB" sz="900" dirty="0">
                <a:latin typeface="Calibri" panose="020F0502020204030204" pitchFamily="34" charset="0"/>
                <a:ea typeface="Calibri" panose="020F0502020204030204" pitchFamily="34" charset="0"/>
                <a:cs typeface="Arial" panose="020B0604020202020204" pitchFamily="34" charset="0"/>
              </a:rPr>
              <a:t>are </a:t>
            </a:r>
            <a:r>
              <a:rPr lang="en-GB" sz="900" dirty="0">
                <a:effectLst/>
                <a:latin typeface="Calibri" panose="020F0502020204030204" pitchFamily="34" charset="0"/>
                <a:ea typeface="Calibri" panose="020F0502020204030204" pitchFamily="34" charset="0"/>
                <a:cs typeface="Arial" panose="020B0604020202020204" pitchFamily="34" charset="0"/>
              </a:rPr>
              <a:t>kept on your mobile device</a:t>
            </a:r>
            <a:r>
              <a:rPr lang="en-US" sz="900" dirty="0">
                <a:latin typeface="Calibri" panose="020F0502020204030204" pitchFamily="34" charset="0"/>
                <a:ea typeface="Calibri" panose="020F0502020204030204" pitchFamily="34" charset="0"/>
                <a:cs typeface="Arial" panose="020B0604020202020204" pitchFamily="34" charset="0"/>
              </a:rPr>
              <a:t>, where only you can access them. </a:t>
            </a:r>
          </a:p>
          <a:p>
            <a:pPr marL="0" marR="0">
              <a:lnSpc>
                <a:spcPct val="107000"/>
              </a:lnSpc>
              <a:spcBef>
                <a:spcPts val="0"/>
              </a:spcBef>
              <a:spcAft>
                <a:spcPts val="800"/>
              </a:spcAft>
            </a:pPr>
            <a:r>
              <a:rPr lang="en-GB" sz="900" dirty="0">
                <a:latin typeface="Calibri" panose="020F0502020204030204" pitchFamily="34" charset="0"/>
                <a:ea typeface="Calibri" panose="020F0502020204030204" pitchFamily="34" charset="0"/>
                <a:cs typeface="Arial" panose="020B0604020202020204" pitchFamily="34" charset="0"/>
              </a:rPr>
              <a:t>You’ll be able to share these records the next time you’ll need to prove your qualifications. Share your profile with participating third parties as evidence of your professional background. </a:t>
            </a:r>
          </a:p>
          <a:p>
            <a:pPr>
              <a:lnSpc>
                <a:spcPct val="107000"/>
              </a:lnSpc>
              <a:spcAft>
                <a:spcPts val="800"/>
              </a:spcAft>
            </a:pPr>
            <a:r>
              <a:rPr lang="en-GB" sz="900" dirty="0">
                <a:latin typeface="Calibri" panose="020F0502020204030204" pitchFamily="34" charset="0"/>
                <a:ea typeface="Calibri" panose="020F0502020204030204" pitchFamily="34" charset="0"/>
                <a:cs typeface="Arial" panose="020B0604020202020204" pitchFamily="34" charset="0"/>
              </a:rPr>
              <a:t>Your digital credential is provided to you at no cost. </a:t>
            </a:r>
            <a:r>
              <a:rPr lang="en-US" sz="900" dirty="0">
                <a:latin typeface="Calibri" panose="020F0502020204030204" pitchFamily="34" charset="0"/>
                <a:ea typeface="Calibri" panose="020F0502020204030204" pitchFamily="34" charset="0"/>
                <a:cs typeface="Arial" panose="020B0604020202020204" pitchFamily="34" charset="0"/>
              </a:rPr>
              <a:t>It’s easy, fast, and will be extremely valuable for you as you continue to navigate your career. </a:t>
            </a:r>
          </a:p>
          <a:p>
            <a:pPr>
              <a:lnSpc>
                <a:spcPct val="107000"/>
              </a:lnSpc>
              <a:spcAft>
                <a:spcPts val="800"/>
              </a:spcAft>
            </a:pPr>
            <a:r>
              <a:rPr lang="en-US" sz="9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Click here</a:t>
            </a:r>
            <a:r>
              <a:rPr lang="en-US" sz="900" dirty="0">
                <a:effectLst/>
                <a:latin typeface="Calibri" panose="020F0502020204030204" pitchFamily="34" charset="0"/>
                <a:ea typeface="Calibri" panose="020F0502020204030204" pitchFamily="34" charset="0"/>
                <a:cs typeface="Arial" panose="020B0604020202020204" pitchFamily="34" charset="0"/>
              </a:rPr>
              <a:t> to learn more.</a:t>
            </a:r>
          </a:p>
          <a:p>
            <a:pPr marL="0" marR="0">
              <a:lnSpc>
                <a:spcPct val="107000"/>
              </a:lnSpc>
              <a:spcBef>
                <a:spcPts val="0"/>
              </a:spcBef>
              <a:spcAft>
                <a:spcPts val="800"/>
              </a:spcAft>
            </a:pPr>
            <a:r>
              <a:rPr lang="en-US" sz="900" dirty="0">
                <a:effectLst/>
                <a:latin typeface="Calibri" panose="020F0502020204030204" pitchFamily="34" charset="0"/>
                <a:ea typeface="Calibri" panose="020F0502020204030204" pitchFamily="34" charset="0"/>
                <a:cs typeface="Arial" panose="020B0604020202020204" pitchFamily="34" charset="0"/>
              </a:rPr>
              <a:t>Claim ownership over your personal career and education records now and start advancing your career. </a:t>
            </a:r>
          </a:p>
        </p:txBody>
      </p:sp>
      <p:sp>
        <p:nvSpPr>
          <p:cNvPr id="9" name="Rectangle 8">
            <a:extLst>
              <a:ext uri="{FF2B5EF4-FFF2-40B4-BE49-F238E27FC236}">
                <a16:creationId xmlns:a16="http://schemas.microsoft.com/office/drawing/2014/main" id="{A5B3022F-CBD0-8095-E26E-4B89E944C8C2}"/>
              </a:ext>
            </a:extLst>
          </p:cNvPr>
          <p:cNvSpPr/>
          <p:nvPr/>
        </p:nvSpPr>
        <p:spPr>
          <a:xfrm>
            <a:off x="2300224" y="467360"/>
            <a:ext cx="4064000" cy="820928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rtlCol="1" anchor="ctr"/>
          <a:lstStyle/>
          <a:p>
            <a:pPr algn="ctr"/>
            <a:endParaRPr lang="he-IL"/>
          </a:p>
        </p:txBody>
      </p:sp>
      <p:cxnSp>
        <p:nvCxnSpPr>
          <p:cNvPr id="7" name="Straight Connector 6">
            <a:extLst>
              <a:ext uri="{FF2B5EF4-FFF2-40B4-BE49-F238E27FC236}">
                <a16:creationId xmlns:a16="http://schemas.microsoft.com/office/drawing/2014/main" id="{5A1BD123-A153-F6A5-B6F9-AFA57237F5EF}"/>
              </a:ext>
            </a:extLst>
          </p:cNvPr>
          <p:cNvCxnSpPr>
            <a:cxnSpLocks/>
          </p:cNvCxnSpPr>
          <p:nvPr/>
        </p:nvCxnSpPr>
        <p:spPr>
          <a:xfrm>
            <a:off x="2601396" y="2038565"/>
            <a:ext cx="34311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0A92C34-2719-F403-1456-45F63B94B4F8}"/>
              </a:ext>
            </a:extLst>
          </p:cNvPr>
          <p:cNvSpPr/>
          <p:nvPr/>
        </p:nvSpPr>
        <p:spPr>
          <a:xfrm>
            <a:off x="3394964" y="7105435"/>
            <a:ext cx="1844040" cy="2804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US" sz="900" b="0"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Arial" panose="020B0604020202020204" pitchFamily="34" charset="0"/>
              </a:rPr>
              <a:t>OWN YOUR CREDENTIALS NOW &gt;</a:t>
            </a:r>
          </a:p>
        </p:txBody>
      </p:sp>
      <p:sp>
        <p:nvSpPr>
          <p:cNvPr id="11" name="Rectangle 10">
            <a:extLst>
              <a:ext uri="{FF2B5EF4-FFF2-40B4-BE49-F238E27FC236}">
                <a16:creationId xmlns:a16="http://schemas.microsoft.com/office/drawing/2014/main" id="{2A0F67E1-AFF3-FDEB-EC0A-58DE31C30F48}"/>
              </a:ext>
            </a:extLst>
          </p:cNvPr>
          <p:cNvSpPr/>
          <p:nvPr/>
        </p:nvSpPr>
        <p:spPr>
          <a:xfrm>
            <a:off x="226423" y="457200"/>
            <a:ext cx="1489846" cy="2569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spcAft>
                <a:spcPts val="600"/>
              </a:spcAft>
            </a:pPr>
            <a:r>
              <a:rPr lang="en-US" sz="1050" b="1" dirty="0">
                <a:solidFill>
                  <a:schemeClr val="tx1"/>
                </a:solidFill>
              </a:rPr>
              <a:t>EMAIL POST COMPLETION OF ASSESSMENT</a:t>
            </a:r>
          </a:p>
          <a:p>
            <a:pPr>
              <a:spcAft>
                <a:spcPts val="600"/>
              </a:spcAft>
            </a:pPr>
            <a:r>
              <a:rPr lang="en-US" sz="900" dirty="0">
                <a:solidFill>
                  <a:schemeClr val="tx1"/>
                </a:solidFill>
              </a:rPr>
              <a:t>An email sent to applicant upon completion of the assessment process. </a:t>
            </a:r>
            <a:endParaRPr lang="he-IL" sz="900" dirty="0">
              <a:solidFill>
                <a:schemeClr val="tx1"/>
              </a:solidFill>
            </a:endParaRPr>
          </a:p>
        </p:txBody>
      </p:sp>
      <p:cxnSp>
        <p:nvCxnSpPr>
          <p:cNvPr id="12" name="Straight Connector 11">
            <a:extLst>
              <a:ext uri="{FF2B5EF4-FFF2-40B4-BE49-F238E27FC236}">
                <a16:creationId xmlns:a16="http://schemas.microsoft.com/office/drawing/2014/main" id="{96AC45A0-681C-4820-058A-DDB120199783}"/>
              </a:ext>
            </a:extLst>
          </p:cNvPr>
          <p:cNvCxnSpPr/>
          <p:nvPr/>
        </p:nvCxnSpPr>
        <p:spPr>
          <a:xfrm flipH="1">
            <a:off x="1842784" y="828128"/>
            <a:ext cx="330925" cy="0"/>
          </a:xfrm>
          <a:prstGeom prst="line">
            <a:avLst/>
          </a:prstGeom>
          <a:ln>
            <a:solidFill>
              <a:srgbClr val="FFC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A6C590EC-87F5-E50A-CA34-10F31EB770D6}"/>
              </a:ext>
            </a:extLst>
          </p:cNvPr>
          <p:cNvPicPr>
            <a:picLocks noChangeAspect="1"/>
          </p:cNvPicPr>
          <p:nvPr/>
        </p:nvPicPr>
        <p:blipFill>
          <a:blip r:embed="rId3"/>
          <a:stretch>
            <a:fillRect/>
          </a:stretch>
        </p:blipFill>
        <p:spPr>
          <a:xfrm>
            <a:off x="3879619" y="2262749"/>
            <a:ext cx="874729" cy="805306"/>
          </a:xfrm>
          <a:prstGeom prst="rect">
            <a:avLst/>
          </a:prstGeom>
        </p:spPr>
      </p:pic>
    </p:spTree>
    <p:extLst>
      <p:ext uri="{BB962C8B-B14F-4D97-AF65-F5344CB8AC3E}">
        <p14:creationId xmlns:p14="http://schemas.microsoft.com/office/powerpoint/2010/main" val="38349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577A969D-AD84-E155-C32B-E45694A77AFC}"/>
              </a:ext>
            </a:extLst>
          </p:cNvPr>
          <p:cNvGrpSpPr/>
          <p:nvPr/>
        </p:nvGrpSpPr>
        <p:grpSpPr>
          <a:xfrm>
            <a:off x="2283097" y="464471"/>
            <a:ext cx="4064000" cy="8215058"/>
            <a:chOff x="1412240" y="218381"/>
            <a:chExt cx="4064000" cy="8215058"/>
          </a:xfrm>
        </p:grpSpPr>
        <p:grpSp>
          <p:nvGrpSpPr>
            <p:cNvPr id="3" name="Group 2">
              <a:extLst>
                <a:ext uri="{FF2B5EF4-FFF2-40B4-BE49-F238E27FC236}">
                  <a16:creationId xmlns:a16="http://schemas.microsoft.com/office/drawing/2014/main" id="{0D62028F-8081-FE1F-8EDF-CF2E11737AB0}"/>
                </a:ext>
              </a:extLst>
            </p:cNvPr>
            <p:cNvGrpSpPr/>
            <p:nvPr/>
          </p:nvGrpSpPr>
          <p:grpSpPr>
            <a:xfrm>
              <a:off x="1412240" y="710560"/>
              <a:ext cx="4064000" cy="7722879"/>
              <a:chOff x="1412240" y="676656"/>
              <a:chExt cx="4064000" cy="7722879"/>
            </a:xfrm>
          </p:grpSpPr>
          <p:sp>
            <p:nvSpPr>
              <p:cNvPr id="4" name="Rectangle 3">
                <a:extLst>
                  <a:ext uri="{FF2B5EF4-FFF2-40B4-BE49-F238E27FC236}">
                    <a16:creationId xmlns:a16="http://schemas.microsoft.com/office/drawing/2014/main" id="{1231D196-93DE-015A-1AC6-590DCED63D0E}"/>
                  </a:ext>
                </a:extLst>
              </p:cNvPr>
              <p:cNvSpPr/>
              <p:nvPr/>
            </p:nvSpPr>
            <p:spPr>
              <a:xfrm>
                <a:off x="1412240" y="676656"/>
                <a:ext cx="4064000" cy="772287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TextBox 9">
                <a:extLst>
                  <a:ext uri="{FF2B5EF4-FFF2-40B4-BE49-F238E27FC236}">
                    <a16:creationId xmlns:a16="http://schemas.microsoft.com/office/drawing/2014/main" id="{945EFFB0-67C3-943B-766C-8EDCC1337724}"/>
                  </a:ext>
                </a:extLst>
              </p:cNvPr>
              <p:cNvSpPr txBox="1"/>
              <p:nvPr/>
            </p:nvSpPr>
            <p:spPr>
              <a:xfrm>
                <a:off x="1714500" y="1885636"/>
                <a:ext cx="3429000" cy="6513899"/>
              </a:xfrm>
              <a:prstGeom prst="rect">
                <a:avLst/>
              </a:prstGeom>
              <a:noFill/>
            </p:spPr>
            <p:txBody>
              <a:bodyPr wrap="square">
                <a:spAutoFit/>
              </a:bodyPr>
              <a:lstStyle/>
              <a:p>
                <a:pPr marL="0" marR="0">
                  <a:lnSpc>
                    <a:spcPct val="107000"/>
                  </a:lnSpc>
                  <a:spcBef>
                    <a:spcPts val="0"/>
                  </a:spcBef>
                  <a:spcAft>
                    <a:spcPts val="800"/>
                  </a:spcAft>
                </a:pPr>
                <a:r>
                  <a:rPr lang="en-US" sz="600" dirty="0">
                    <a:effectLst/>
                    <a:latin typeface="Calibri" panose="020F0502020204030204" pitchFamily="34" charset="0"/>
                    <a:ea typeface="Calibri" panose="020F0502020204030204" pitchFamily="34" charset="0"/>
                    <a:cs typeface="Arial" panose="020B0604020202020204" pitchFamily="34" charset="0"/>
                  </a:rPr>
                  <a:t>Congratulations! You are a few steps away from claiming ownership over your personal assessment results. </a:t>
                </a:r>
                <a:r>
                  <a:rPr lang="en-US" sz="600" dirty="0">
                    <a:effectLst/>
                    <a:latin typeface="Calibri" panose="020F0502020204030204" pitchFamily="34" charset="0"/>
                    <a:ea typeface="Calibri" panose="020F0502020204030204" pitchFamily="34" charset="0"/>
                    <a:cs typeface="Arial" panose="020B0604020202020204" pitchFamily="34" charset="0"/>
                    <a:hlinkClick r:id="rId2"/>
                  </a:rPr>
                  <a:t>Click here </a:t>
                </a:r>
                <a:r>
                  <a:rPr lang="en-US" sz="600" dirty="0">
                    <a:effectLst/>
                    <a:latin typeface="Calibri" panose="020F0502020204030204" pitchFamily="34" charset="0"/>
                    <a:ea typeface="Calibri" panose="020F0502020204030204" pitchFamily="34" charset="0"/>
                    <a:cs typeface="Arial" panose="020B0604020202020204" pitchFamily="34" charset="0"/>
                  </a:rPr>
                  <a:t>to learn more about career wallets</a:t>
                </a:r>
              </a:p>
              <a:p>
                <a:pPr marL="0" marR="0">
                  <a:lnSpc>
                    <a:spcPct val="107000"/>
                  </a:lnSpc>
                  <a:spcBef>
                    <a:spcPts val="0"/>
                  </a:spcBef>
                  <a:spcAft>
                    <a:spcPts val="800"/>
                  </a:spcAft>
                </a:pPr>
                <a:endParaRPr lang="en-US" sz="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600" b="1" u="sng" dirty="0">
                    <a:effectLst/>
                    <a:latin typeface="Calibri" panose="020F0502020204030204" pitchFamily="34" charset="0"/>
                    <a:ea typeface="Calibri" panose="020F0502020204030204" pitchFamily="34" charset="0"/>
                    <a:cs typeface="Arial" panose="020B0604020202020204" pitchFamily="34" charset="0"/>
                  </a:rPr>
                  <a:t>STEP 1</a:t>
                </a:r>
              </a:p>
              <a:p>
                <a:pPr marL="0" marR="0">
                  <a:lnSpc>
                    <a:spcPct val="107000"/>
                  </a:lnSpc>
                  <a:spcBef>
                    <a:spcPts val="0"/>
                  </a:spcBef>
                  <a:spcAft>
                    <a:spcPts val="800"/>
                  </a:spcAft>
                </a:pPr>
                <a:r>
                  <a:rPr lang="en-US" sz="600" dirty="0">
                    <a:latin typeface="Calibri" panose="020F0502020204030204" pitchFamily="34" charset="0"/>
                    <a:ea typeface="Calibri" panose="020F0502020204030204" pitchFamily="34" charset="0"/>
                    <a:cs typeface="Arial" panose="020B0604020202020204" pitchFamily="34" charset="0"/>
                  </a:rPr>
                  <a:t>Download your free career wallet app to your device. </a:t>
                </a:r>
              </a:p>
              <a:p>
                <a:pPr marL="0" marR="0">
                  <a:lnSpc>
                    <a:spcPct val="107000"/>
                  </a:lnSpc>
                  <a:spcBef>
                    <a:spcPts val="0"/>
                  </a:spcBef>
                  <a:spcAft>
                    <a:spcPts val="800"/>
                  </a:spcAft>
                </a:pPr>
                <a:r>
                  <a:rPr lang="en-US" sz="600" b="1" dirty="0">
                    <a:effectLst/>
                    <a:latin typeface="Calibri" panose="020F0502020204030204" pitchFamily="34" charset="0"/>
                    <a:ea typeface="Calibri" panose="020F0502020204030204" pitchFamily="34" charset="0"/>
                    <a:cs typeface="Arial" panose="020B0604020202020204" pitchFamily="34" charset="0"/>
                  </a:rPr>
                  <a:t>If you are reading this message </a:t>
                </a:r>
                <a:r>
                  <a:rPr lang="en-US" sz="600" b="1" dirty="0">
                    <a:latin typeface="Calibri" panose="020F0502020204030204" pitchFamily="34" charset="0"/>
                    <a:ea typeface="Calibri" panose="020F0502020204030204" pitchFamily="34" charset="0"/>
                    <a:cs typeface="Arial" panose="020B0604020202020204" pitchFamily="34" charset="0"/>
                  </a:rPr>
                  <a:t>on your device, </a:t>
                </a:r>
                <a:r>
                  <a:rPr lang="en-US" sz="600" dirty="0">
                    <a:latin typeface="Calibri" panose="020F0502020204030204" pitchFamily="34" charset="0"/>
                    <a:ea typeface="Calibri" panose="020F0502020204030204" pitchFamily="34" charset="0"/>
                    <a:cs typeface="Arial" panose="020B0604020202020204" pitchFamily="34" charset="0"/>
                  </a:rPr>
                  <a:t>click on the link to your app store below and install the app</a:t>
                </a:r>
              </a:p>
              <a:p>
                <a:pPr marL="0" marR="0">
                  <a:lnSpc>
                    <a:spcPct val="107000"/>
                  </a:lnSpc>
                  <a:spcBef>
                    <a:spcPts val="0"/>
                  </a:spcBef>
                  <a:spcAft>
                    <a:spcPts val="800"/>
                  </a:spcAft>
                </a:pPr>
                <a:endParaRPr lang="en-US" sz="6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600" b="1" dirty="0">
                    <a:effectLst/>
                    <a:latin typeface="Calibri" panose="020F0502020204030204" pitchFamily="34" charset="0"/>
                    <a:ea typeface="Calibri" panose="020F0502020204030204" pitchFamily="34" charset="0"/>
                    <a:cs typeface="Arial" panose="020B0604020202020204" pitchFamily="34" charset="0"/>
                  </a:rPr>
                  <a:t>If you are reading this message on your computer</a:t>
                </a:r>
                <a:r>
                  <a:rPr lang="en-US" sz="600" dirty="0">
                    <a:effectLst/>
                    <a:latin typeface="Calibri" panose="020F0502020204030204" pitchFamily="34" charset="0"/>
                    <a:ea typeface="Calibri" panose="020F0502020204030204" pitchFamily="34" charset="0"/>
                    <a:cs typeface="Arial" panose="020B0604020202020204" pitchFamily="34" charset="0"/>
                  </a:rPr>
                  <a:t>, visit the </a:t>
                </a:r>
                <a:r>
                  <a:rPr lang="en-US" sz="600" dirty="0">
                    <a:latin typeface="Calibri" panose="020F0502020204030204" pitchFamily="34" charset="0"/>
                    <a:ea typeface="Calibri" panose="020F0502020204030204" pitchFamily="34" charset="0"/>
                    <a:cs typeface="Arial" panose="020B0604020202020204" pitchFamily="34" charset="0"/>
                  </a:rPr>
                  <a:t>app store on your device, s</a:t>
                </a:r>
                <a:r>
                  <a:rPr lang="en-US" sz="600" dirty="0">
                    <a:effectLst/>
                    <a:latin typeface="Calibri" panose="020F0502020204030204" pitchFamily="34" charset="0"/>
                    <a:ea typeface="Calibri" panose="020F0502020204030204" pitchFamily="34" charset="0"/>
                    <a:cs typeface="Arial" panose="020B0604020202020204" pitchFamily="34" charset="0"/>
                  </a:rPr>
                  <a:t>earch for Velocity Career Wallet, and install the app. </a:t>
                </a:r>
              </a:p>
              <a:p>
                <a:pPr marL="0" marR="0">
                  <a:lnSpc>
                    <a:spcPct val="107000"/>
                  </a:lnSpc>
                  <a:spcBef>
                    <a:spcPts val="0"/>
                  </a:spcBef>
                  <a:spcAft>
                    <a:spcPts val="800"/>
                  </a:spcAft>
                </a:pPr>
                <a:endParaRPr lang="en-US" sz="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600" b="1" u="sng" dirty="0">
                    <a:effectLst/>
                    <a:latin typeface="Calibri" panose="020F0502020204030204" pitchFamily="34" charset="0"/>
                    <a:ea typeface="Calibri" panose="020F0502020204030204" pitchFamily="34" charset="0"/>
                    <a:cs typeface="Arial" panose="020B0604020202020204" pitchFamily="34" charset="0"/>
                  </a:rPr>
                  <a:t>STEP 2</a:t>
                </a:r>
              </a:p>
              <a:p>
                <a:pPr marL="0" marR="0">
                  <a:lnSpc>
                    <a:spcPct val="107000"/>
                  </a:lnSpc>
                  <a:spcBef>
                    <a:spcPts val="0"/>
                  </a:spcBef>
                  <a:spcAft>
                    <a:spcPts val="800"/>
                  </a:spcAft>
                </a:pPr>
                <a:r>
                  <a:rPr lang="en-US" sz="600" dirty="0">
                    <a:latin typeface="Calibri" panose="020F0502020204030204" pitchFamily="34" charset="0"/>
                    <a:ea typeface="Calibri" panose="020F0502020204030204" pitchFamily="34" charset="0"/>
                    <a:cs typeface="Arial" panose="020B0604020202020204" pitchFamily="34" charset="0"/>
                  </a:rPr>
                  <a:t>Once the app is installed, you will need to your email and phone number verified. This will allow us to make sure you own the wallet we will send your records to. </a:t>
                </a:r>
              </a:p>
              <a:p>
                <a:pPr marL="0" marR="0">
                  <a:lnSpc>
                    <a:spcPct val="107000"/>
                  </a:lnSpc>
                  <a:spcBef>
                    <a:spcPts val="0"/>
                  </a:spcBef>
                  <a:spcAft>
                    <a:spcPts val="800"/>
                  </a:spcAft>
                </a:pPr>
                <a:r>
                  <a:rPr lang="en-US" sz="600" b="1" dirty="0">
                    <a:effectLst/>
                    <a:latin typeface="Calibri" panose="020F0502020204030204" pitchFamily="34" charset="0"/>
                    <a:ea typeface="Calibri" panose="020F0502020204030204" pitchFamily="34" charset="0"/>
                    <a:cs typeface="Arial" panose="020B0604020202020204" pitchFamily="34" charset="0"/>
                  </a:rPr>
                  <a:t>Important Note! </a:t>
                </a:r>
                <a:r>
                  <a:rPr lang="en-US" sz="600" dirty="0">
                    <a:effectLst/>
                    <a:latin typeface="Calibri" panose="020F0502020204030204" pitchFamily="34" charset="0"/>
                    <a:ea typeface="Calibri" panose="020F0502020204030204" pitchFamily="34" charset="0"/>
                    <a:cs typeface="Arial" panose="020B0604020202020204" pitchFamily="34" charset="0"/>
                  </a:rPr>
                  <a:t>Make sure to use the </a:t>
                </a:r>
                <a:r>
                  <a:rPr lang="en-GB" sz="600" dirty="0">
                    <a:effectLst/>
                    <a:latin typeface="Calibri" panose="020F0502020204030204" pitchFamily="34" charset="0"/>
                    <a:ea typeface="Calibri" panose="020F0502020204030204" pitchFamily="34" charset="0"/>
                    <a:cs typeface="Arial" panose="020B0604020202020204" pitchFamily="34" charset="0"/>
                  </a:rPr>
                  <a:t>email and phone number which you have provided when initiating your assessment with us.</a:t>
                </a:r>
                <a:r>
                  <a:rPr lang="en-US" sz="600" dirty="0">
                    <a:effectLst/>
                    <a:latin typeface="Calibri" panose="020F0502020204030204" pitchFamily="34" charset="0"/>
                    <a:ea typeface="Calibri" panose="020F0502020204030204" pitchFamily="34" charset="0"/>
                    <a:cs typeface="Arial" panose="020B0604020202020204" pitchFamily="34" charset="0"/>
                  </a:rPr>
                  <a:t> If the email and phone do not match, we will not be able to know it’s you when you will connect with us to claim your records. </a:t>
                </a:r>
              </a:p>
              <a:p>
                <a:pPr marL="0" marR="0">
                  <a:lnSpc>
                    <a:spcPct val="107000"/>
                  </a:lnSpc>
                  <a:spcBef>
                    <a:spcPts val="0"/>
                  </a:spcBef>
                  <a:spcAft>
                    <a:spcPts val="800"/>
                  </a:spcAft>
                </a:pPr>
                <a:endParaRPr lang="en-US" sz="600" b="1" u="sng"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600" b="1" u="sng" dirty="0">
                    <a:effectLst/>
                    <a:latin typeface="Calibri" panose="020F0502020204030204" pitchFamily="34" charset="0"/>
                    <a:ea typeface="Calibri" panose="020F0502020204030204" pitchFamily="34" charset="0"/>
                    <a:cs typeface="Arial" panose="020B0604020202020204" pitchFamily="34" charset="0"/>
                  </a:rPr>
                  <a:t>STEP 3</a:t>
                </a:r>
              </a:p>
              <a:p>
                <a:pPr marL="0" marR="0">
                  <a:lnSpc>
                    <a:spcPct val="107000"/>
                  </a:lnSpc>
                  <a:spcBef>
                    <a:spcPts val="0"/>
                  </a:spcBef>
                  <a:spcAft>
                    <a:spcPts val="800"/>
                  </a:spcAft>
                </a:pPr>
                <a:r>
                  <a:rPr lang="en-US" sz="600" dirty="0">
                    <a:latin typeface="Calibri" panose="020F0502020204030204" pitchFamily="34" charset="0"/>
                    <a:ea typeface="Calibri" panose="020F0502020204030204" pitchFamily="34" charset="0"/>
                    <a:cs typeface="Arial" panose="020B0604020202020204" pitchFamily="34" charset="0"/>
                  </a:rPr>
                  <a:t>Once you had your email and phone number verified , we can issue your records to your wallet. </a:t>
                </a:r>
              </a:p>
              <a:p>
                <a:pPr>
                  <a:lnSpc>
                    <a:spcPct val="107000"/>
                  </a:lnSpc>
                  <a:spcAft>
                    <a:spcPts val="800"/>
                  </a:spcAft>
                </a:pPr>
                <a:r>
                  <a:rPr lang="en-US" sz="600" b="1" dirty="0">
                    <a:effectLst/>
                    <a:latin typeface="Calibri" panose="020F0502020204030204" pitchFamily="34" charset="0"/>
                    <a:ea typeface="Calibri" panose="020F0502020204030204" pitchFamily="34" charset="0"/>
                    <a:cs typeface="Arial" panose="020B0604020202020204" pitchFamily="34" charset="0"/>
                  </a:rPr>
                  <a:t>If you are reading this message </a:t>
                </a:r>
                <a:r>
                  <a:rPr lang="en-US" sz="600" b="1" dirty="0">
                    <a:latin typeface="Calibri" panose="020F0502020204030204" pitchFamily="34" charset="0"/>
                    <a:ea typeface="Calibri" panose="020F0502020204030204" pitchFamily="34" charset="0"/>
                    <a:cs typeface="Arial" panose="020B0604020202020204" pitchFamily="34" charset="0"/>
                  </a:rPr>
                  <a:t>on your device, </a:t>
                </a:r>
                <a:r>
                  <a:rPr lang="en-US" sz="600" u="sng" dirty="0">
                    <a:solidFill>
                      <a:schemeClr val="accent1"/>
                    </a:solidFill>
                    <a:latin typeface="Calibri" panose="020F0502020204030204" pitchFamily="34" charset="0"/>
                    <a:ea typeface="Calibri" panose="020F0502020204030204" pitchFamily="34" charset="0"/>
                    <a:cs typeface="Arial" panose="020B0604020202020204" pitchFamily="34" charset="0"/>
                  </a:rPr>
                  <a:t>click here</a:t>
                </a:r>
                <a:r>
                  <a:rPr lang="en-US" sz="600" dirty="0">
                    <a:latin typeface="Calibri" panose="020F0502020204030204" pitchFamily="34" charset="0"/>
                    <a:ea typeface="Calibri" panose="020F0502020204030204" pitchFamily="34" charset="0"/>
                    <a:cs typeface="Arial" panose="020B0604020202020204" pitchFamily="34" charset="0"/>
                  </a:rPr>
                  <a:t>. It will open your career wallet, which will walk you through the process. </a:t>
                </a:r>
              </a:p>
              <a:p>
                <a:pPr marL="0" marR="0">
                  <a:lnSpc>
                    <a:spcPct val="107000"/>
                  </a:lnSpc>
                  <a:spcBef>
                    <a:spcPts val="0"/>
                  </a:spcBef>
                  <a:spcAft>
                    <a:spcPts val="800"/>
                  </a:spcAft>
                </a:pPr>
                <a:r>
                  <a:rPr lang="en-US" sz="600" b="1" dirty="0">
                    <a:effectLst/>
                    <a:latin typeface="Calibri" panose="020F0502020204030204" pitchFamily="34" charset="0"/>
                    <a:ea typeface="Calibri" panose="020F0502020204030204" pitchFamily="34" charset="0"/>
                    <a:cs typeface="Arial" panose="020B0604020202020204" pitchFamily="34" charset="0"/>
                  </a:rPr>
                  <a:t>If you are reading this message on your computer</a:t>
                </a:r>
                <a:r>
                  <a:rPr lang="en-US" sz="600" dirty="0">
                    <a:effectLst/>
                    <a:latin typeface="Calibri" panose="020F0502020204030204" pitchFamily="34" charset="0"/>
                    <a:ea typeface="Calibri" panose="020F0502020204030204" pitchFamily="34" charset="0"/>
                    <a:cs typeface="Arial" panose="020B0604020202020204" pitchFamily="34" charset="0"/>
                  </a:rPr>
                  <a:t>, open the career wallet app on your mobile device. Use the wallet to scan this QR code:</a:t>
                </a:r>
              </a:p>
              <a:p>
                <a:pPr marL="171450" marR="0" indent="-171450">
                  <a:lnSpc>
                    <a:spcPct val="107000"/>
                  </a:lnSpc>
                  <a:spcBef>
                    <a:spcPts val="0"/>
                  </a:spcBef>
                  <a:spcAft>
                    <a:spcPts val="800"/>
                  </a:spcAft>
                  <a:buFontTx/>
                  <a:buChar char="-"/>
                </a:pPr>
                <a:r>
                  <a:rPr lang="en-US" sz="600" dirty="0">
                    <a:latin typeface="Calibri" panose="020F0502020204030204" pitchFamily="34" charset="0"/>
                    <a:ea typeface="Calibri" panose="020F0502020204030204" pitchFamily="34" charset="0"/>
                    <a:cs typeface="Arial" panose="020B0604020202020204" pitchFamily="34" charset="0"/>
                  </a:rPr>
                  <a:t>C</a:t>
                </a:r>
                <a:r>
                  <a:rPr lang="en-US" sz="600" dirty="0">
                    <a:effectLst/>
                    <a:latin typeface="Calibri" panose="020F0502020204030204" pitchFamily="34" charset="0"/>
                    <a:ea typeface="Calibri" panose="020F0502020204030204" pitchFamily="34" charset="0"/>
                    <a:cs typeface="Arial" panose="020B0604020202020204" pitchFamily="34" charset="0"/>
                  </a:rPr>
                  <a:t>lick the </a:t>
                </a:r>
                <a:r>
                  <a:rPr lang="en-US" sz="600" i="1" dirty="0">
                    <a:effectLst/>
                    <a:latin typeface="Calibri" panose="020F0502020204030204" pitchFamily="34" charset="0"/>
                    <a:ea typeface="Calibri" panose="020F0502020204030204" pitchFamily="34" charset="0"/>
                    <a:cs typeface="Arial" panose="020B0604020202020204" pitchFamily="34" charset="0"/>
                  </a:rPr>
                  <a:t>Scan QR Code </a:t>
                </a:r>
                <a:r>
                  <a:rPr lang="en-US" sz="600" dirty="0">
                    <a:effectLst/>
                    <a:latin typeface="Calibri" panose="020F0502020204030204" pitchFamily="34" charset="0"/>
                    <a:ea typeface="Calibri" panose="020F0502020204030204" pitchFamily="34" charset="0"/>
                    <a:cs typeface="Arial" panose="020B0604020202020204" pitchFamily="34" charset="0"/>
                  </a:rPr>
                  <a:t>button in your wallet app. </a:t>
                </a:r>
                <a:r>
                  <a:rPr lang="en-GB" sz="600" dirty="0">
                    <a:effectLst/>
                    <a:latin typeface="Calibri" panose="020F0502020204030204" pitchFamily="34" charset="0"/>
                    <a:ea typeface="Calibri" panose="020F0502020204030204" pitchFamily="34" charset="0"/>
                    <a:cs typeface="Arial" panose="020B0604020202020204" pitchFamily="34" charset="0"/>
                  </a:rPr>
                  <a:t>Your device’s camera will open.</a:t>
                </a:r>
              </a:p>
              <a:p>
                <a:pPr marL="171450" marR="0" indent="-171450">
                  <a:lnSpc>
                    <a:spcPct val="107000"/>
                  </a:lnSpc>
                  <a:spcBef>
                    <a:spcPts val="0"/>
                  </a:spcBef>
                  <a:spcAft>
                    <a:spcPts val="800"/>
                  </a:spcAft>
                  <a:buFontTx/>
                  <a:buChar char="-"/>
                </a:pPr>
                <a:r>
                  <a:rPr lang="en-GB" sz="600" dirty="0">
                    <a:effectLst/>
                    <a:latin typeface="Calibri" panose="020F0502020204030204" pitchFamily="34" charset="0"/>
                    <a:ea typeface="Calibri" panose="020F0502020204030204" pitchFamily="34" charset="0"/>
                    <a:cs typeface="Arial" panose="020B0604020202020204" pitchFamily="34" charset="0"/>
                  </a:rPr>
                  <a:t>Hold your camera over the QR code so it’s clearly visible on your screen.</a:t>
                </a:r>
                <a:r>
                  <a:rPr lang="en-US" sz="600" dirty="0">
                    <a:effectLst/>
                    <a:latin typeface="Calibri" panose="020F0502020204030204" pitchFamily="34" charset="0"/>
                    <a:ea typeface="Calibri" panose="020F0502020204030204" pitchFamily="34" charset="0"/>
                    <a:cs typeface="Arial" panose="020B0604020202020204" pitchFamily="34" charset="0"/>
                  </a:rPr>
                  <a:t>  </a:t>
                </a:r>
              </a:p>
              <a:p>
                <a:pPr marL="171450" marR="0" indent="-171450">
                  <a:lnSpc>
                    <a:spcPct val="107000"/>
                  </a:lnSpc>
                  <a:spcBef>
                    <a:spcPts val="0"/>
                  </a:spcBef>
                  <a:spcAft>
                    <a:spcPts val="800"/>
                  </a:spcAft>
                  <a:buFontTx/>
                  <a:buChar char="-"/>
                </a:pPr>
                <a:r>
                  <a:rPr lang="en-US" sz="600" dirty="0">
                    <a:latin typeface="Calibri" panose="020F0502020204030204" pitchFamily="34" charset="0"/>
                    <a:ea typeface="Calibri" panose="020F0502020204030204" pitchFamily="34" charset="0"/>
                    <a:cs typeface="Arial" panose="020B0604020202020204" pitchFamily="34" charset="0"/>
                  </a:rPr>
                  <a:t>Once you have scanned the QR code, your wallet will walk you through the process.</a:t>
                </a:r>
                <a:endParaRPr lang="en-US" sz="6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6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600" b="1" u="sng"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600" b="1" u="sng"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600" b="1" u="sng"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600" b="1" u="sng" dirty="0">
                    <a:latin typeface="Calibri" panose="020F0502020204030204" pitchFamily="34" charset="0"/>
                    <a:ea typeface="Calibri" panose="020F0502020204030204" pitchFamily="34" charset="0"/>
                    <a:cs typeface="Arial" panose="020B0604020202020204" pitchFamily="34" charset="0"/>
                  </a:rPr>
                  <a:t>PLEASE NOTE</a:t>
                </a:r>
              </a:p>
              <a:p>
                <a:pPr marL="0" marR="0">
                  <a:lnSpc>
                    <a:spcPct val="107000"/>
                  </a:lnSpc>
                  <a:spcBef>
                    <a:spcPts val="0"/>
                  </a:spcBef>
                  <a:spcAft>
                    <a:spcPts val="800"/>
                  </a:spcAft>
                </a:pPr>
                <a:r>
                  <a:rPr lang="en-US" sz="600" dirty="0">
                    <a:effectLst/>
                    <a:latin typeface="Calibri" panose="020F0502020204030204" pitchFamily="34" charset="0"/>
                    <a:ea typeface="Calibri" panose="020F0502020204030204" pitchFamily="34" charset="0"/>
                    <a:cs typeface="Arial" panose="020B0604020202020204" pitchFamily="34" charset="0"/>
                  </a:rPr>
                  <a:t>Claiming your records should be an easy and quick process. </a:t>
                </a:r>
                <a:r>
                  <a:rPr lang="en-US" sz="600" dirty="0">
                    <a:latin typeface="Calibri" panose="020F0502020204030204" pitchFamily="34" charset="0"/>
                    <a:ea typeface="Calibri" panose="020F0502020204030204" pitchFamily="34" charset="0"/>
                    <a:cs typeface="Arial" panose="020B0604020202020204" pitchFamily="34" charset="0"/>
                  </a:rPr>
                  <a:t>Here are a few tips to help: </a:t>
                </a:r>
              </a:p>
              <a:p>
                <a:pPr marL="171450" marR="0" indent="-171450">
                  <a:lnSpc>
                    <a:spcPct val="107000"/>
                  </a:lnSpc>
                  <a:spcBef>
                    <a:spcPts val="0"/>
                  </a:spcBef>
                  <a:spcAft>
                    <a:spcPts val="800"/>
                  </a:spcAft>
                  <a:buFontTx/>
                  <a:buChar char="-"/>
                </a:pPr>
                <a:r>
                  <a:rPr lang="en-US" sz="600" dirty="0">
                    <a:latin typeface="Calibri" panose="020F0502020204030204" pitchFamily="34" charset="0"/>
                    <a:ea typeface="Calibri" panose="020F0502020204030204" pitchFamily="34" charset="0"/>
                    <a:cs typeface="Arial" panose="020B0604020202020204" pitchFamily="34" charset="0"/>
                  </a:rPr>
                  <a:t>If you have any questions on how to use the wallet, privacy concerns, or anything else, </a:t>
                </a:r>
                <a:r>
                  <a:rPr lang="en-US" sz="600" u="sng" dirty="0">
                    <a:solidFill>
                      <a:schemeClr val="accent1"/>
                    </a:solidFill>
                    <a:latin typeface="Calibri" panose="020F0502020204030204" pitchFamily="34" charset="0"/>
                    <a:ea typeface="Calibri" panose="020F0502020204030204" pitchFamily="34" charset="0"/>
                    <a:cs typeface="Arial" panose="020B0604020202020204" pitchFamily="34" charset="0"/>
                    <a:hlinkClick r:id="rId3"/>
                  </a:rPr>
                  <a:t>click here </a:t>
                </a:r>
                <a:r>
                  <a:rPr lang="en-US" sz="600" dirty="0">
                    <a:latin typeface="Calibri" panose="020F0502020204030204" pitchFamily="34" charset="0"/>
                    <a:ea typeface="Calibri" panose="020F0502020204030204" pitchFamily="34" charset="0"/>
                    <a:cs typeface="Arial" panose="020B0604020202020204" pitchFamily="34" charset="0"/>
                  </a:rPr>
                  <a:t>for answers</a:t>
                </a:r>
              </a:p>
              <a:p>
                <a:pPr marL="171450" marR="0" indent="-171450">
                  <a:lnSpc>
                    <a:spcPct val="107000"/>
                  </a:lnSpc>
                  <a:spcBef>
                    <a:spcPts val="0"/>
                  </a:spcBef>
                  <a:spcAft>
                    <a:spcPts val="800"/>
                  </a:spcAft>
                  <a:buFontTx/>
                  <a:buChar char="-"/>
                </a:pPr>
                <a:r>
                  <a:rPr lang="en-US" sz="600" dirty="0">
                    <a:latin typeface="Calibri" panose="020F0502020204030204" pitchFamily="34" charset="0"/>
                    <a:ea typeface="Calibri" panose="020F0502020204030204" pitchFamily="34" charset="0"/>
                    <a:cs typeface="Arial" panose="020B0604020202020204" pitchFamily="34" charset="0"/>
                  </a:rPr>
                  <a:t>If you experience any issues when claiming your records, please connect with us: </a:t>
                </a:r>
                <a:r>
                  <a:rPr lang="en-US" sz="600" dirty="0">
                    <a:highlight>
                      <a:srgbClr val="FFFF00"/>
                    </a:highlight>
                    <a:latin typeface="Calibri" panose="020F0502020204030204" pitchFamily="34" charset="0"/>
                    <a:ea typeface="Calibri" panose="020F0502020204030204" pitchFamily="34" charset="0"/>
                    <a:cs typeface="Arial" panose="020B0604020202020204" pitchFamily="34" charset="0"/>
                  </a:rPr>
                  <a:t>XXXXXXXXXXXX</a:t>
                </a:r>
                <a:endParaRPr lang="en-US" sz="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marL="171450" marR="0" indent="-171450">
                  <a:lnSpc>
                    <a:spcPct val="107000"/>
                  </a:lnSpc>
                  <a:spcBef>
                    <a:spcPts val="0"/>
                  </a:spcBef>
                  <a:spcAft>
                    <a:spcPts val="800"/>
                  </a:spcAft>
                  <a:buFontTx/>
                  <a:buChar char="-"/>
                </a:pPr>
                <a:endParaRPr lang="en-US" sz="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BDB53078-41E0-4BEA-DA12-DFED1AB6E2C4}"/>
                  </a:ext>
                </a:extLst>
              </p:cNvPr>
              <p:cNvSpPr txBox="1"/>
              <p:nvPr/>
            </p:nvSpPr>
            <p:spPr>
              <a:xfrm>
                <a:off x="1714500" y="1482104"/>
                <a:ext cx="3429000" cy="257506"/>
              </a:xfrm>
              <a:prstGeom prst="rect">
                <a:avLst/>
              </a:prstGeom>
              <a:noFill/>
            </p:spPr>
            <p:txBody>
              <a:bodyPr wrap="square">
                <a:spAutoFit/>
              </a:bodyPr>
              <a:lstStyle/>
              <a:p>
                <a:pPr marL="0" marR="0">
                  <a:lnSpc>
                    <a:spcPct val="107000"/>
                  </a:lnSpc>
                  <a:spcBef>
                    <a:spcPts val="0"/>
                  </a:spcBef>
                  <a:spcAft>
                    <a:spcPts val="800"/>
                  </a:spcAft>
                </a:pPr>
                <a:r>
                  <a:rPr lang="en-US" sz="1050" b="1" dirty="0">
                    <a:latin typeface="Calibri" panose="020F0502020204030204" pitchFamily="34" charset="0"/>
                    <a:ea typeface="Calibri" panose="020F0502020204030204" pitchFamily="34" charset="0"/>
                    <a:cs typeface="Arial" panose="020B0604020202020204" pitchFamily="34" charset="0"/>
                  </a:rPr>
                  <a:t>Download a career wallet!</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054" name="Picture 6" descr="App Store Vector Art, Icons, and Graphics for Free Download">
                <a:extLst>
                  <a:ext uri="{FF2B5EF4-FFF2-40B4-BE49-F238E27FC236}">
                    <a16:creationId xmlns:a16="http://schemas.microsoft.com/office/drawing/2014/main" id="{8D530752-1039-56C3-EF54-8A2114E2458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47059"/>
              <a:stretch/>
            </p:blipFill>
            <p:spPr bwMode="auto">
              <a:xfrm>
                <a:off x="1752600" y="3047108"/>
                <a:ext cx="465964" cy="16445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App Store Vector Art, Icons, and Graphics for Free Download">
                <a:extLst>
                  <a:ext uri="{FF2B5EF4-FFF2-40B4-BE49-F238E27FC236}">
                    <a16:creationId xmlns:a16="http://schemas.microsoft.com/office/drawing/2014/main" id="{C8926B84-31F5-7EFB-D7DC-B587E3D7977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48633"/>
              <a:stretch/>
            </p:blipFill>
            <p:spPr bwMode="auto">
              <a:xfrm>
                <a:off x="2218564" y="3044012"/>
                <a:ext cx="465964" cy="15956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62239BE3-DF85-9E90-34B4-314C1021BEC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1366" y="6537424"/>
                <a:ext cx="300510" cy="30051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2DF8D0F-8873-9152-1F0A-C5F1C0F87441}"/>
                  </a:ext>
                </a:extLst>
              </p:cNvPr>
              <p:cNvSpPr txBox="1"/>
              <p:nvPr/>
            </p:nvSpPr>
            <p:spPr>
              <a:xfrm>
                <a:off x="2121876" y="6564568"/>
                <a:ext cx="795379" cy="246221"/>
              </a:xfrm>
              <a:prstGeom prst="rect">
                <a:avLst/>
              </a:prstGeom>
              <a:noFill/>
            </p:spPr>
            <p:txBody>
              <a:bodyPr wrap="square" rtlCol="1">
                <a:spAutoFit/>
              </a:bodyPr>
              <a:lstStyle/>
              <a:p>
                <a:r>
                  <a:rPr lang="en-US" sz="500" dirty="0">
                    <a:effectLst/>
                    <a:latin typeface="Calibri" panose="020F0502020204030204" pitchFamily="34" charset="0"/>
                    <a:ea typeface="Calibri" panose="020F0502020204030204" pitchFamily="34" charset="0"/>
                    <a:cs typeface="Arial" panose="020B0604020202020204" pitchFamily="34" charset="0"/>
                  </a:rPr>
                  <a:t>Use your career wallet to scan this QR code</a:t>
                </a:r>
                <a:endParaRPr lang="he-IL" sz="1200" dirty="0"/>
              </a:p>
            </p:txBody>
          </p:sp>
        </p:grpSp>
        <p:sp>
          <p:nvSpPr>
            <p:cNvPr id="5" name="TextBox 4">
              <a:extLst>
                <a:ext uri="{FF2B5EF4-FFF2-40B4-BE49-F238E27FC236}">
                  <a16:creationId xmlns:a16="http://schemas.microsoft.com/office/drawing/2014/main" id="{D1D7AB14-0CB8-BA1D-9D84-EECD39EAD14F}"/>
                </a:ext>
              </a:extLst>
            </p:cNvPr>
            <p:cNvSpPr txBox="1"/>
            <p:nvPr/>
          </p:nvSpPr>
          <p:spPr>
            <a:xfrm>
              <a:off x="1412240" y="218381"/>
              <a:ext cx="4064000" cy="400110"/>
            </a:xfrm>
            <a:prstGeom prst="rect">
              <a:avLst/>
            </a:prstGeom>
            <a:noFill/>
          </p:spPr>
          <p:txBody>
            <a:bodyPr wrap="square" rtlCol="1">
              <a:spAutoFit/>
            </a:bodyPr>
            <a:lstStyle/>
            <a:p>
              <a:r>
                <a:rPr lang="en-US" sz="1000" dirty="0"/>
                <a:t>Web address presented on browser must be associated with the Issuer’s name. Otherwise, it will look suspicious. </a:t>
              </a:r>
              <a:endParaRPr lang="he-IL" sz="1000" dirty="0"/>
            </a:p>
          </p:txBody>
        </p:sp>
      </p:grpSp>
      <p:pic>
        <p:nvPicPr>
          <p:cNvPr id="8" name="Picture 7">
            <a:extLst>
              <a:ext uri="{FF2B5EF4-FFF2-40B4-BE49-F238E27FC236}">
                <a16:creationId xmlns:a16="http://schemas.microsoft.com/office/drawing/2014/main" id="{0A859880-55F7-6324-C47F-912781B2059D}"/>
              </a:ext>
            </a:extLst>
          </p:cNvPr>
          <p:cNvPicPr>
            <a:picLocks noChangeAspect="1"/>
          </p:cNvPicPr>
          <p:nvPr/>
        </p:nvPicPr>
        <p:blipFill>
          <a:blip r:embed="rId6"/>
          <a:stretch>
            <a:fillRect/>
          </a:stretch>
        </p:blipFill>
        <p:spPr>
          <a:xfrm>
            <a:off x="3985924" y="1034868"/>
            <a:ext cx="658345" cy="606095"/>
          </a:xfrm>
          <a:prstGeom prst="rect">
            <a:avLst/>
          </a:prstGeom>
        </p:spPr>
      </p:pic>
      <p:sp>
        <p:nvSpPr>
          <p:cNvPr id="23" name="Rectangle 22">
            <a:extLst>
              <a:ext uri="{FF2B5EF4-FFF2-40B4-BE49-F238E27FC236}">
                <a16:creationId xmlns:a16="http://schemas.microsoft.com/office/drawing/2014/main" id="{D2FA0371-B0BA-7241-6596-CF1236DDCAEE}"/>
              </a:ext>
            </a:extLst>
          </p:cNvPr>
          <p:cNvSpPr/>
          <p:nvPr/>
        </p:nvSpPr>
        <p:spPr>
          <a:xfrm>
            <a:off x="226423" y="457200"/>
            <a:ext cx="1489846" cy="2569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spcAft>
                <a:spcPts val="600"/>
              </a:spcAft>
            </a:pPr>
            <a:r>
              <a:rPr lang="en-US" sz="1050" b="1" dirty="0">
                <a:solidFill>
                  <a:schemeClr val="tx1"/>
                </a:solidFill>
              </a:rPr>
              <a:t>INSTRUCTIONS LANDING PAGE</a:t>
            </a:r>
          </a:p>
          <a:p>
            <a:pPr>
              <a:spcAft>
                <a:spcPts val="600"/>
              </a:spcAft>
            </a:pPr>
            <a:r>
              <a:rPr lang="en-US" sz="900" dirty="0">
                <a:solidFill>
                  <a:schemeClr val="tx1"/>
                </a:solidFill>
              </a:rPr>
              <a:t>An example of a landing page with instructions on how to download a wallet and claim credentials.  </a:t>
            </a:r>
            <a:endParaRPr lang="he-IL" sz="900" dirty="0">
              <a:solidFill>
                <a:schemeClr val="tx1"/>
              </a:solidFill>
            </a:endParaRPr>
          </a:p>
        </p:txBody>
      </p:sp>
      <p:cxnSp>
        <p:nvCxnSpPr>
          <p:cNvPr id="24" name="Straight Connector 23">
            <a:extLst>
              <a:ext uri="{FF2B5EF4-FFF2-40B4-BE49-F238E27FC236}">
                <a16:creationId xmlns:a16="http://schemas.microsoft.com/office/drawing/2014/main" id="{6B20D8AC-6137-F376-A9D5-A76EDC97DE2C}"/>
              </a:ext>
            </a:extLst>
          </p:cNvPr>
          <p:cNvCxnSpPr/>
          <p:nvPr/>
        </p:nvCxnSpPr>
        <p:spPr>
          <a:xfrm flipH="1">
            <a:off x="1842784" y="828128"/>
            <a:ext cx="330925" cy="0"/>
          </a:xfrm>
          <a:prstGeom prst="line">
            <a:avLst/>
          </a:prstGeom>
          <a:ln>
            <a:solidFill>
              <a:srgbClr val="FFC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6861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6358</TotalTime>
  <Words>905</Words>
  <Application>Microsoft Office PowerPoint</Application>
  <PresentationFormat>Letter Paper (8.5x11 in)</PresentationFormat>
  <Paragraphs>77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Dror Gurevich</dc:creator>
  <cp:lastModifiedBy>Karen</cp:lastModifiedBy>
  <cp:revision>11</cp:revision>
  <dcterms:created xsi:type="dcterms:W3CDTF">2022-12-21T15:45:28Z</dcterms:created>
  <dcterms:modified xsi:type="dcterms:W3CDTF">2023-03-21T09:27:42Z</dcterms:modified>
</cp:coreProperties>
</file>